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38" r:id="rId2"/>
    <p:sldId id="342" r:id="rId3"/>
    <p:sldId id="365" r:id="rId4"/>
    <p:sldId id="344" r:id="rId5"/>
    <p:sldId id="347" r:id="rId6"/>
    <p:sldId id="364" r:id="rId7"/>
    <p:sldId id="354" r:id="rId8"/>
    <p:sldId id="362" r:id="rId9"/>
    <p:sldId id="363" r:id="rId10"/>
    <p:sldId id="355" r:id="rId11"/>
    <p:sldId id="358" r:id="rId12"/>
    <p:sldId id="359" r:id="rId13"/>
    <p:sldId id="352" r:id="rId14"/>
  </p:sldIdLst>
  <p:sldSz cx="9144000" cy="6858000" type="screen4x3"/>
  <p:notesSz cx="6985000" cy="92837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DF"/>
    <a:srgbClr val="C0C0C0"/>
    <a:srgbClr val="702082"/>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88330" autoAdjust="0"/>
  </p:normalViewPr>
  <p:slideViewPr>
    <p:cSldViewPr snapToGrid="0" showGuides="1">
      <p:cViewPr>
        <p:scale>
          <a:sx n="100" d="100"/>
          <a:sy n="100" d="100"/>
        </p:scale>
        <p:origin x="456" y="-630"/>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2017</a:t>
            </a:r>
            <a:r>
              <a:rPr lang="zh-CN"/>
              <a:t>年死亡的创业企业</a:t>
            </a:r>
            <a:endParaRPr lang="en-US"/>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2012</c:v>
                </c:pt>
                <c:pt idx="1">
                  <c:v>2013</c:v>
                </c:pt>
                <c:pt idx="2">
                  <c:v>2014</c:v>
                </c:pt>
                <c:pt idx="3">
                  <c:v>其它</c:v>
                </c:pt>
              </c:strCache>
            </c:strRef>
          </c:cat>
          <c:val>
            <c:numRef>
              <c:f>Sheet1!$B$2:$B$5</c:f>
              <c:numCache>
                <c:formatCode>0.00%</c:formatCode>
                <c:ptCount val="4"/>
                <c:pt idx="0">
                  <c:v>0.17330000000000001</c:v>
                </c:pt>
                <c:pt idx="1">
                  <c:v>0.4667</c:v>
                </c:pt>
                <c:pt idx="2">
                  <c:v>0.12670000000000001</c:v>
                </c:pt>
                <c:pt idx="3">
                  <c:v>0.23330000000000001</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4648380738304362"/>
          <c:y val="6.9793367104807449E-2"/>
          <c:w val="0.57502562946029068"/>
          <c:h val="0.77553769616037904"/>
        </c:manualLayout>
      </c:layout>
      <c:pieChart>
        <c:varyColors val="1"/>
        <c:ser>
          <c:idx val="0"/>
          <c:order val="0"/>
          <c:tx>
            <c:strRef>
              <c:f>Sheet1!$B$1</c:f>
              <c:strCache>
                <c:ptCount val="1"/>
                <c:pt idx="0">
                  <c:v>Sales</c:v>
                </c:pt>
              </c:strCache>
            </c:strRef>
          </c:tx>
          <c:dPt>
            <c:idx val="0"/>
            <c:bubble3D val="0"/>
            <c:spPr>
              <a:solidFill>
                <a:schemeClr val="accent3">
                  <a:shade val="45000"/>
                </a:schemeClr>
              </a:solidFill>
              <a:ln w="19050">
                <a:solidFill>
                  <a:schemeClr val="lt1"/>
                </a:solidFill>
              </a:ln>
              <a:effectLst/>
            </c:spPr>
          </c:dPt>
          <c:dPt>
            <c:idx val="1"/>
            <c:bubble3D val="0"/>
            <c:spPr>
              <a:solidFill>
                <a:schemeClr val="accent3">
                  <a:shade val="61000"/>
                </a:schemeClr>
              </a:solidFill>
              <a:ln w="19050">
                <a:solidFill>
                  <a:schemeClr val="lt1"/>
                </a:solidFill>
              </a:ln>
              <a:effectLst/>
            </c:spPr>
          </c:dPt>
          <c:dPt>
            <c:idx val="2"/>
            <c:bubble3D val="0"/>
            <c:spPr>
              <a:solidFill>
                <a:schemeClr val="accent3">
                  <a:shade val="76000"/>
                </a:schemeClr>
              </a:solidFill>
              <a:ln w="19050">
                <a:solidFill>
                  <a:schemeClr val="lt1"/>
                </a:solidFill>
              </a:ln>
              <a:effectLst/>
            </c:spPr>
          </c:dPt>
          <c:dPt>
            <c:idx val="3"/>
            <c:bubble3D val="0"/>
            <c:spPr>
              <a:solidFill>
                <a:schemeClr val="accent3">
                  <a:shade val="92000"/>
                </a:schemeClr>
              </a:solidFill>
              <a:ln w="19050">
                <a:solidFill>
                  <a:schemeClr val="lt1"/>
                </a:solidFill>
              </a:ln>
              <a:effectLst/>
            </c:spPr>
          </c:dPt>
          <c:dPt>
            <c:idx val="4"/>
            <c:bubble3D val="0"/>
            <c:spPr>
              <a:solidFill>
                <a:schemeClr val="accent3">
                  <a:tint val="93000"/>
                </a:schemeClr>
              </a:solidFill>
              <a:ln w="19050">
                <a:solidFill>
                  <a:schemeClr val="lt1"/>
                </a:solidFill>
              </a:ln>
              <a:effectLst/>
            </c:spPr>
          </c:dPt>
          <c:dPt>
            <c:idx val="5"/>
            <c:bubble3D val="0"/>
            <c:spPr>
              <a:solidFill>
                <a:schemeClr val="accent3">
                  <a:tint val="77000"/>
                </a:schemeClr>
              </a:solidFill>
              <a:ln w="19050">
                <a:solidFill>
                  <a:schemeClr val="lt1"/>
                </a:solidFill>
              </a:ln>
              <a:effectLst/>
            </c:spPr>
          </c:dPt>
          <c:dPt>
            <c:idx val="6"/>
            <c:bubble3D val="0"/>
            <c:spPr>
              <a:solidFill>
                <a:schemeClr val="accent3">
                  <a:tint val="62000"/>
                </a:schemeClr>
              </a:solidFill>
              <a:ln w="19050">
                <a:solidFill>
                  <a:schemeClr val="lt1"/>
                </a:solidFill>
              </a:ln>
              <a:effectLst/>
            </c:spPr>
          </c:dPt>
          <c:dPt>
            <c:idx val="7"/>
            <c:bubble3D val="0"/>
            <c:spPr>
              <a:solidFill>
                <a:schemeClr val="accent3">
                  <a:tint val="46000"/>
                </a:schemeClr>
              </a:solidFill>
              <a:ln w="19050">
                <a:solidFill>
                  <a:schemeClr val="lt1"/>
                </a:solidFill>
              </a:ln>
              <a:effectLst/>
            </c:spPr>
          </c:dPt>
          <c:dLbls>
            <c:dLbl>
              <c:idx val="0"/>
              <c:layout>
                <c:manualLayout>
                  <c:x val="-0.18276662432962687"/>
                  <c:y val="0.18026281592321766"/>
                </c:manualLayout>
              </c:layout>
              <c:showLegendKey val="0"/>
              <c:showVal val="0"/>
              <c:showCatName val="1"/>
              <c:showSerName val="0"/>
              <c:showPercent val="1"/>
              <c:showBubbleSize val="0"/>
              <c:extLst>
                <c:ext xmlns:c15="http://schemas.microsoft.com/office/drawing/2012/chart" uri="{CE6537A1-D6FC-4f65-9D91-7224C49458BB}">
                  <c15:layout>
                    <c:manualLayout>
                      <c:w val="0.21797854277845405"/>
                      <c:h val="0.17781239363031051"/>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劳动关系解除</c:v>
                </c:pt>
                <c:pt idx="1">
                  <c:v>薪酬福利</c:v>
                </c:pt>
                <c:pt idx="2">
                  <c:v>劳动合同的订立及续签</c:v>
                </c:pt>
                <c:pt idx="3">
                  <c:v>社会保险及公积金</c:v>
                </c:pt>
                <c:pt idx="4">
                  <c:v>竞业限制相关</c:v>
                </c:pt>
                <c:pt idx="5">
                  <c:v>企业规章制度</c:v>
                </c:pt>
                <c:pt idx="6">
                  <c:v>岗位变动</c:v>
                </c:pt>
                <c:pt idx="7">
                  <c:v>其他</c:v>
                </c:pt>
              </c:strCache>
            </c:strRef>
          </c:cat>
          <c:val>
            <c:numRef>
              <c:f>Sheet1!$B$2:$B$9</c:f>
              <c:numCache>
                <c:formatCode>0%</c:formatCode>
                <c:ptCount val="8"/>
                <c:pt idx="0">
                  <c:v>0.35</c:v>
                </c:pt>
                <c:pt idx="1">
                  <c:v>0.16</c:v>
                </c:pt>
                <c:pt idx="2">
                  <c:v>0.1</c:v>
                </c:pt>
                <c:pt idx="3">
                  <c:v>0.1</c:v>
                </c:pt>
                <c:pt idx="4">
                  <c:v>0.08</c:v>
                </c:pt>
                <c:pt idx="5">
                  <c:v>0.08</c:v>
                </c:pt>
                <c:pt idx="6">
                  <c:v>7.0000000000000007E-2</c:v>
                </c:pt>
                <c:pt idx="7">
                  <c:v>0.06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lt1"/>
    </a:solidFill>
    <a:ln w="6350" cap="flat" cmpd="sng" algn="ctr">
      <a:solidFill>
        <a:schemeClr val="accent3"/>
      </a:solidFill>
      <a:prstDash val="solid"/>
    </a:ln>
    <a:effectLst/>
  </c:spPr>
  <c:txPr>
    <a:bodyPr/>
    <a:lstStyle/>
    <a:p>
      <a:pPr>
        <a:defRPr sz="900">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4648380738304362"/>
          <c:y val="6.9793367104807449E-2"/>
          <c:w val="0.63874235226705611"/>
          <c:h val="0.81120547563914036"/>
        </c:manualLayout>
      </c:layout>
      <c:pieChart>
        <c:varyColors val="1"/>
        <c:ser>
          <c:idx val="0"/>
          <c:order val="0"/>
          <c:tx>
            <c:strRef>
              <c:f>Sheet1!$B$1</c:f>
              <c:strCache>
                <c:ptCount val="1"/>
                <c:pt idx="0">
                  <c:v>Column1</c:v>
                </c:pt>
              </c:strCache>
            </c:strRef>
          </c:tx>
          <c:dPt>
            <c:idx val="0"/>
            <c:bubble3D val="0"/>
            <c:spPr>
              <a:solidFill>
                <a:schemeClr val="accent4">
                  <a:shade val="45000"/>
                </a:schemeClr>
              </a:solidFill>
              <a:ln w="19050">
                <a:solidFill>
                  <a:schemeClr val="lt1"/>
                </a:solidFill>
              </a:ln>
              <a:effectLst/>
            </c:spPr>
          </c:dPt>
          <c:dPt>
            <c:idx val="1"/>
            <c:bubble3D val="0"/>
            <c:spPr>
              <a:solidFill>
                <a:schemeClr val="accent4">
                  <a:shade val="61000"/>
                </a:schemeClr>
              </a:solidFill>
              <a:ln w="19050">
                <a:solidFill>
                  <a:schemeClr val="lt1"/>
                </a:solidFill>
              </a:ln>
              <a:effectLst/>
            </c:spPr>
          </c:dPt>
          <c:dPt>
            <c:idx val="2"/>
            <c:bubble3D val="0"/>
            <c:spPr>
              <a:solidFill>
                <a:schemeClr val="accent4">
                  <a:shade val="76000"/>
                </a:schemeClr>
              </a:solidFill>
              <a:ln w="19050">
                <a:solidFill>
                  <a:schemeClr val="lt1"/>
                </a:solidFill>
              </a:ln>
              <a:effectLst/>
            </c:spPr>
          </c:dPt>
          <c:dPt>
            <c:idx val="3"/>
            <c:bubble3D val="0"/>
            <c:spPr>
              <a:solidFill>
                <a:schemeClr val="accent4">
                  <a:shade val="92000"/>
                </a:schemeClr>
              </a:solidFill>
              <a:ln w="19050">
                <a:solidFill>
                  <a:schemeClr val="lt1"/>
                </a:solidFill>
              </a:ln>
              <a:effectLst/>
            </c:spPr>
          </c:dPt>
          <c:dPt>
            <c:idx val="4"/>
            <c:bubble3D val="0"/>
            <c:spPr>
              <a:solidFill>
                <a:schemeClr val="accent4">
                  <a:tint val="93000"/>
                </a:schemeClr>
              </a:solidFill>
              <a:ln w="19050">
                <a:solidFill>
                  <a:schemeClr val="lt1"/>
                </a:solidFill>
              </a:ln>
              <a:effectLst/>
            </c:spPr>
          </c:dPt>
          <c:dPt>
            <c:idx val="5"/>
            <c:bubble3D val="0"/>
            <c:spPr>
              <a:solidFill>
                <a:schemeClr val="accent4">
                  <a:tint val="77000"/>
                </a:schemeClr>
              </a:solidFill>
              <a:ln w="19050">
                <a:solidFill>
                  <a:schemeClr val="lt1"/>
                </a:solidFill>
              </a:ln>
              <a:effectLst/>
            </c:spPr>
          </c:dPt>
          <c:dPt>
            <c:idx val="6"/>
            <c:bubble3D val="0"/>
            <c:spPr>
              <a:solidFill>
                <a:schemeClr val="accent4">
                  <a:tint val="62000"/>
                </a:schemeClr>
              </a:solidFill>
              <a:ln w="19050">
                <a:solidFill>
                  <a:schemeClr val="lt1"/>
                </a:solidFill>
              </a:ln>
              <a:effectLst/>
            </c:spPr>
          </c:dPt>
          <c:dPt>
            <c:idx val="7"/>
            <c:bubble3D val="0"/>
            <c:spPr>
              <a:solidFill>
                <a:schemeClr val="accent4">
                  <a:tint val="46000"/>
                </a:schemeClr>
              </a:solidFill>
              <a:ln w="19050">
                <a:solidFill>
                  <a:schemeClr val="lt1"/>
                </a:solidFill>
              </a:ln>
              <a:effectLst/>
            </c:spPr>
          </c:dPt>
          <c:dLbls>
            <c:dLbl>
              <c:idx val="0"/>
              <c:layout>
                <c:manualLayout>
                  <c:x val="-0.27293999095482296"/>
                  <c:y val="-7.8121315831459037E-2"/>
                </c:manualLayout>
              </c:layout>
              <c:showLegendKey val="0"/>
              <c:showVal val="0"/>
              <c:showCatName val="1"/>
              <c:showSerName val="0"/>
              <c:showPercent val="1"/>
              <c:showBubbleSize val="0"/>
              <c:extLst>
                <c:ext xmlns:c15="http://schemas.microsoft.com/office/drawing/2012/chart" uri="{CE6537A1-D6FC-4f65-9D91-7224C49458BB}">
                  <c15:layout>
                    <c:manualLayout>
                      <c:w val="0.21491165940787116"/>
                      <c:h val="0.1982508008985312"/>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5"/>
                <c:pt idx="0">
                  <c:v>内部协商解决</c:v>
                </c:pt>
                <c:pt idx="1">
                  <c:v>劳动仲裁</c:v>
                </c:pt>
                <c:pt idx="2">
                  <c:v>通过第三方或律师</c:v>
                </c:pt>
                <c:pt idx="3">
                  <c:v>诉讼</c:v>
                </c:pt>
                <c:pt idx="4">
                  <c:v>冷处理</c:v>
                </c:pt>
              </c:strCache>
            </c:strRef>
          </c:cat>
          <c:val>
            <c:numRef>
              <c:f>Sheet1!$B$2:$B$9</c:f>
              <c:numCache>
                <c:formatCode>0%</c:formatCode>
                <c:ptCount val="8"/>
                <c:pt idx="0">
                  <c:v>0.69</c:v>
                </c:pt>
                <c:pt idx="1">
                  <c:v>0.16</c:v>
                </c:pt>
                <c:pt idx="2">
                  <c:v>7.0000000000000007E-2</c:v>
                </c:pt>
                <c:pt idx="3">
                  <c:v>0.05</c:v>
                </c:pt>
                <c:pt idx="4">
                  <c:v>0.08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lt1"/>
    </a:solidFill>
    <a:ln w="6350" cap="flat" cmpd="sng" algn="ctr">
      <a:solidFill>
        <a:schemeClr val="accent1"/>
      </a:solidFill>
      <a:prstDash val="solid"/>
    </a:ln>
    <a:effectLst/>
  </c:spPr>
  <c:txPr>
    <a:bodyPr/>
    <a:lstStyle/>
    <a:p>
      <a:pPr>
        <a:defRPr sz="9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dk1"/>
                </a:solidFill>
                <a:latin typeface="+mn-lt"/>
                <a:ea typeface="+mn-ea"/>
                <a:cs typeface="+mn-cs"/>
              </a:defRPr>
            </a:pPr>
            <a:r>
              <a:rPr lang="zh-CN"/>
              <a:t>劳动用工各模块无讼指数</a:t>
            </a:r>
            <a:endParaRPr lang="en-US"/>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40675731224034511"/>
          <c:y val="0.14923141794763675"/>
          <c:w val="0.55041498219414431"/>
          <c:h val="0.735067342139225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非典型劳动关系管理</c:v>
                </c:pt>
                <c:pt idx="1">
                  <c:v>招聘与录用管理</c:v>
                </c:pt>
                <c:pt idx="2">
                  <c:v>劳动合同管理</c:v>
                </c:pt>
                <c:pt idx="3">
                  <c:v>工资福利管理</c:v>
                </c:pt>
                <c:pt idx="4">
                  <c:v>员工培训、保密与竞业限制管理</c:v>
                </c:pt>
                <c:pt idx="5">
                  <c:v>规章制度管理</c:v>
                </c:pt>
                <c:pt idx="6">
                  <c:v>离职管理</c:v>
                </c:pt>
                <c:pt idx="7">
                  <c:v>社会保险管理</c:v>
                </c:pt>
                <c:pt idx="8">
                  <c:v>工时制度与休息休假管理</c:v>
                </c:pt>
              </c:strCache>
            </c:strRef>
          </c:cat>
          <c:val>
            <c:numRef>
              <c:f>Sheet1!$B$2:$B$10</c:f>
              <c:numCache>
                <c:formatCode>General</c:formatCode>
                <c:ptCount val="9"/>
                <c:pt idx="0">
                  <c:v>94.3</c:v>
                </c:pt>
                <c:pt idx="1">
                  <c:v>80.400000000000006</c:v>
                </c:pt>
                <c:pt idx="2">
                  <c:v>79.099999999999994</c:v>
                </c:pt>
                <c:pt idx="3">
                  <c:v>70.7</c:v>
                </c:pt>
                <c:pt idx="4">
                  <c:v>68.3</c:v>
                </c:pt>
                <c:pt idx="5">
                  <c:v>64.599999999999994</c:v>
                </c:pt>
                <c:pt idx="6">
                  <c:v>64.5</c:v>
                </c:pt>
                <c:pt idx="7">
                  <c:v>62.4</c:v>
                </c:pt>
                <c:pt idx="8">
                  <c:v>59.1</c:v>
                </c:pt>
              </c:numCache>
            </c:numRef>
          </c:val>
        </c:ser>
        <c:dLbls>
          <c:showLegendKey val="0"/>
          <c:showVal val="0"/>
          <c:showCatName val="0"/>
          <c:showSerName val="0"/>
          <c:showPercent val="0"/>
          <c:showBubbleSize val="0"/>
        </c:dLbls>
        <c:gapWidth val="182"/>
        <c:axId val="223523848"/>
        <c:axId val="223524240"/>
      </c:barChart>
      <c:catAx>
        <c:axId val="223523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n-US"/>
          </a:p>
        </c:txPr>
        <c:crossAx val="223524240"/>
        <c:crosses val="autoZero"/>
        <c:auto val="1"/>
        <c:lblAlgn val="ctr"/>
        <c:lblOffset val="100"/>
        <c:noMultiLvlLbl val="0"/>
      </c:catAx>
      <c:valAx>
        <c:axId val="223524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n-US"/>
          </a:p>
        </c:txPr>
        <c:crossAx val="223523848"/>
        <c:crosses val="autoZero"/>
        <c:crossBetween val="between"/>
      </c:valAx>
      <c:spPr>
        <a:noFill/>
        <a:ln>
          <a:noFill/>
        </a:ln>
        <a:effectLst/>
      </c:spPr>
    </c:plotArea>
    <c:plotVisOnly val="1"/>
    <c:dispBlanksAs val="gap"/>
    <c:showDLblsOverMax val="0"/>
  </c:chart>
  <c:spPr>
    <a:solidFill>
      <a:schemeClr val="lt1"/>
    </a:solidFill>
    <a:ln w="6350" cap="flat" cmpd="sng" algn="ctr">
      <a:solidFill>
        <a:schemeClr val="accent1"/>
      </a:solidFill>
      <a:prstDash val="solid"/>
    </a:ln>
    <a:effectLst/>
  </c:spPr>
  <c:txPr>
    <a:bodyPr/>
    <a:lstStyle/>
    <a:p>
      <a:pPr>
        <a:defRPr sz="8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4648380738304362"/>
          <c:y val="6.9793367104807449E-2"/>
          <c:w val="0.67227751269451053"/>
          <c:h val="0.85379527052065185"/>
        </c:manualLayout>
      </c:layout>
      <c:pieChart>
        <c:varyColors val="1"/>
        <c:ser>
          <c:idx val="0"/>
          <c:order val="0"/>
          <c:tx>
            <c:strRef>
              <c:f>Sheet1!$B$1</c:f>
              <c:strCache>
                <c:ptCount val="1"/>
                <c:pt idx="0">
                  <c:v>Sales</c:v>
                </c:pt>
              </c:strCache>
            </c:strRef>
          </c:tx>
          <c:dPt>
            <c:idx val="0"/>
            <c:bubble3D val="0"/>
            <c:spPr>
              <a:solidFill>
                <a:schemeClr val="accent3">
                  <a:shade val="45000"/>
                </a:schemeClr>
              </a:solidFill>
              <a:ln w="19050">
                <a:solidFill>
                  <a:schemeClr val="lt1"/>
                </a:solidFill>
              </a:ln>
              <a:effectLst/>
            </c:spPr>
          </c:dPt>
          <c:dPt>
            <c:idx val="1"/>
            <c:bubble3D val="0"/>
            <c:spPr>
              <a:solidFill>
                <a:schemeClr val="accent3">
                  <a:shade val="61000"/>
                </a:schemeClr>
              </a:solidFill>
              <a:ln w="19050">
                <a:solidFill>
                  <a:schemeClr val="lt1"/>
                </a:solidFill>
              </a:ln>
              <a:effectLst/>
            </c:spPr>
          </c:dPt>
          <c:dPt>
            <c:idx val="2"/>
            <c:bubble3D val="0"/>
            <c:spPr>
              <a:solidFill>
                <a:schemeClr val="accent3">
                  <a:shade val="76000"/>
                </a:schemeClr>
              </a:solidFill>
              <a:ln w="19050">
                <a:solidFill>
                  <a:schemeClr val="lt1"/>
                </a:solidFill>
              </a:ln>
              <a:effectLst/>
            </c:spPr>
          </c:dPt>
          <c:dPt>
            <c:idx val="3"/>
            <c:bubble3D val="0"/>
            <c:spPr>
              <a:solidFill>
                <a:schemeClr val="accent3">
                  <a:shade val="92000"/>
                </a:schemeClr>
              </a:solidFill>
              <a:ln w="19050">
                <a:solidFill>
                  <a:schemeClr val="lt1"/>
                </a:solidFill>
              </a:ln>
              <a:effectLst/>
            </c:spPr>
          </c:dPt>
          <c:dPt>
            <c:idx val="4"/>
            <c:bubble3D val="0"/>
            <c:spPr>
              <a:solidFill>
                <a:schemeClr val="accent3">
                  <a:tint val="93000"/>
                </a:schemeClr>
              </a:solidFill>
              <a:ln w="19050">
                <a:solidFill>
                  <a:schemeClr val="lt1"/>
                </a:solidFill>
              </a:ln>
              <a:effectLst/>
            </c:spPr>
          </c:dPt>
          <c:dPt>
            <c:idx val="5"/>
            <c:bubble3D val="0"/>
            <c:spPr>
              <a:solidFill>
                <a:schemeClr val="accent3">
                  <a:tint val="77000"/>
                </a:schemeClr>
              </a:solidFill>
              <a:ln w="19050">
                <a:solidFill>
                  <a:schemeClr val="lt1"/>
                </a:solidFill>
              </a:ln>
              <a:effectLst/>
            </c:spPr>
          </c:dPt>
          <c:dPt>
            <c:idx val="6"/>
            <c:bubble3D val="0"/>
            <c:spPr>
              <a:solidFill>
                <a:schemeClr val="accent3">
                  <a:tint val="62000"/>
                </a:schemeClr>
              </a:solidFill>
              <a:ln w="19050">
                <a:solidFill>
                  <a:schemeClr val="lt1"/>
                </a:solidFill>
              </a:ln>
              <a:effectLst/>
            </c:spPr>
          </c:dPt>
          <c:dPt>
            <c:idx val="7"/>
            <c:bubble3D val="0"/>
            <c:spPr>
              <a:solidFill>
                <a:schemeClr val="accent3">
                  <a:tint val="46000"/>
                </a:schemeClr>
              </a:solidFill>
              <a:ln w="19050">
                <a:solidFill>
                  <a:schemeClr val="lt1"/>
                </a:solidFill>
              </a:ln>
              <a:effectLst/>
            </c:spPr>
          </c:dPt>
          <c:dLbls>
            <c:dLbl>
              <c:idx val="0"/>
              <c:layout>
                <c:manualLayout>
                  <c:x val="-0.14097395186885137"/>
                  <c:y val="0.11276406559945418"/>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458634448634052"/>
                      <c:h val="0.25302838389326193"/>
                    </c:manualLayout>
                  </c15:layout>
                </c:ext>
              </c:extLst>
            </c:dLbl>
            <c:dLbl>
              <c:idx val="1"/>
              <c:layout>
                <c:manualLayout>
                  <c:x val="0.29235747608048912"/>
                  <c:y val="-7.8914867272290801E-2"/>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36599109598096"/>
                      <c:h val="0.22564816101684207"/>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2"/>
                <c:pt idx="0">
                  <c:v>未付工资或调休</c:v>
                </c:pt>
                <c:pt idx="1">
                  <c:v>付工资或调休</c:v>
                </c:pt>
              </c:strCache>
            </c:strRef>
          </c:cat>
          <c:val>
            <c:numRef>
              <c:f>Sheet1!$B$2:$B$9</c:f>
              <c:numCache>
                <c:formatCode>0%</c:formatCode>
                <c:ptCount val="8"/>
                <c:pt idx="0">
                  <c:v>0.41</c:v>
                </c:pt>
                <c:pt idx="1">
                  <c:v>0.59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lt1"/>
    </a:solidFill>
    <a:ln w="6350" cap="flat" cmpd="sng" algn="ctr">
      <a:solidFill>
        <a:schemeClr val="accent3"/>
      </a:solidFill>
      <a:prstDash val="solid"/>
    </a:ln>
    <a:effectLst/>
  </c:spPr>
  <c:txPr>
    <a:bodyPr/>
    <a:lstStyle/>
    <a:p>
      <a:pPr>
        <a:defRPr sz="900">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1/17/2018</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zh-CN" altLang="en-US" dirty="0" smtClean="0"/>
              <a:t>介绍下公司，人力资源公司介绍下业务。</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zh-CN" altLang="en-US" baseline="0" dirty="0" smtClean="0"/>
              <a:t>表达出来，不提供</a:t>
            </a:r>
            <a:r>
              <a:rPr lang="en-US" altLang="zh-CN" baseline="0" dirty="0" smtClean="0"/>
              <a:t>idea</a:t>
            </a:r>
            <a:r>
              <a:rPr lang="zh-CN" altLang="en-US" baseline="0" dirty="0" smtClean="0"/>
              <a:t>，不提供资金，只分享的是人力资源管理方面的案例，使大家少走弯路，为企业健康的发展保驾护航。</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a:t>
            </a:fld>
            <a:endParaRPr lang="en-US" dirty="0"/>
          </a:p>
        </p:txBody>
      </p:sp>
    </p:spTree>
    <p:extLst>
      <p:ext uri="{BB962C8B-B14F-4D97-AF65-F5344CB8AC3E}">
        <p14:creationId xmlns:p14="http://schemas.microsoft.com/office/powerpoint/2010/main" val="378512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1. 24</a:t>
            </a:r>
            <a:r>
              <a:rPr lang="zh-CN" altLang="en-US" dirty="0" smtClean="0"/>
              <a:t>内工作时间的猝死属于工伤</a:t>
            </a:r>
            <a:endParaRPr lang="en-US" dirty="0" smtClean="0"/>
          </a:p>
          <a:p>
            <a:r>
              <a:rPr lang="en-US" altLang="zh-CN" dirty="0" smtClean="0"/>
              <a:t>2.</a:t>
            </a:r>
            <a:r>
              <a:rPr lang="zh-CN" altLang="en-US" dirty="0" smtClean="0"/>
              <a:t>工伤医疗目录与医保目录及报销比例有差异。</a:t>
            </a:r>
            <a:endParaRPr lang="en-US" altLang="zh-CN" dirty="0" smtClean="0"/>
          </a:p>
          <a:p>
            <a:r>
              <a:rPr lang="en-US" dirty="0" smtClean="0"/>
              <a:t>3.</a:t>
            </a:r>
            <a:r>
              <a:rPr lang="en-US" baseline="0" dirty="0" smtClean="0"/>
              <a:t> </a:t>
            </a:r>
            <a:r>
              <a:rPr lang="zh-CN" altLang="en-US" baseline="0" dirty="0" smtClean="0"/>
              <a:t>团体意外保险不能替代工伤保险，鉴定机构不一样，残疾标准不一样，雇主面临法律诉讼风险。</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12</a:t>
            </a:fld>
            <a:endParaRPr lang="en-US" dirty="0"/>
          </a:p>
        </p:txBody>
      </p:sp>
    </p:spTree>
    <p:extLst>
      <p:ext uri="{BB962C8B-B14F-4D97-AF65-F5344CB8AC3E}">
        <p14:creationId xmlns:p14="http://schemas.microsoft.com/office/powerpoint/2010/main" val="391961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9882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初创企业的失败无非就是</a:t>
            </a:r>
            <a:r>
              <a:rPr lang="en-US" altLang="zh-CN" dirty="0" smtClean="0"/>
              <a:t>3</a:t>
            </a:r>
            <a:r>
              <a:rPr lang="zh-CN" altLang="en-US" dirty="0" smtClean="0"/>
              <a:t>点：产品问题、资金短缺、团队矛盾。团队因素是内因，是架起一个公司的基础，“人”的能量就是一切。</a:t>
            </a:r>
            <a:endParaRPr lang="en-US" altLang="zh-CN" dirty="0" smtClean="0"/>
          </a:p>
          <a:p>
            <a:r>
              <a:rPr lang="zh-CN" altLang="en-US" dirty="0" smtClean="0"/>
              <a:t>一个初创企业的成功或是失败，都可以归于“运气” ，但是大多成功的企业都会做的是助运。</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a:t>
            </a:fld>
            <a:endParaRPr lang="en-US" dirty="0"/>
          </a:p>
        </p:txBody>
      </p:sp>
    </p:spTree>
    <p:extLst>
      <p:ext uri="{BB962C8B-B14F-4D97-AF65-F5344CB8AC3E}">
        <p14:creationId xmlns:p14="http://schemas.microsoft.com/office/powerpoint/2010/main" val="330401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a:t>
            </a:r>
            <a:r>
              <a:rPr lang="zh-CN" altLang="en-US" baseline="0" dirty="0" smtClean="0"/>
              <a:t>个创业</a:t>
            </a:r>
            <a:r>
              <a:rPr lang="en-US" altLang="zh-CN" baseline="0" dirty="0" smtClean="0"/>
              <a:t>5</a:t>
            </a:r>
            <a:r>
              <a:rPr lang="zh-CN" altLang="en-US" baseline="0" dirty="0" smtClean="0"/>
              <a:t>年老板朋友有一句经典的话“我们的公司里，主管普遍做员工的事情，经理做主管的事情，员工总在思考公司的战略和未来” 说是笑话，但反映了一个问题，那就是初创企业的人怎么管，怎么激励是一门学问。核心人才与公司荣辱与共，骨干人才机会主义者，靠激励手铐 </a:t>
            </a:r>
            <a:endParaRPr lang="en-US" altLang="zh-CN" baseline="0" dirty="0" smtClean="0"/>
          </a:p>
          <a:p>
            <a:endParaRPr lang="en-US" baseline="0" dirty="0" smtClean="0"/>
          </a:p>
          <a:p>
            <a:r>
              <a:rPr lang="zh-CN" altLang="en-US" baseline="0" dirty="0" smtClean="0"/>
              <a:t>那核心人才如何保留？薪酬、福利、股权激励（股权期权、虚拟股权、员工持股等）等</a:t>
            </a:r>
            <a:endParaRPr lang="en-US" altLang="zh-CN" baseline="0" dirty="0" smtClean="0"/>
          </a:p>
          <a:p>
            <a:r>
              <a:rPr lang="zh-CN" altLang="en-US" baseline="0" dirty="0" smtClean="0"/>
              <a:t>社会新人，尽管工作餐、培训、社保等会增加成本，但很管用。无后顾之忧的多学东西，如岗位培训，调整生产效率。</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345937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企业经营好的时候，员工不考虑工资，多考了个人发展、企业发张。但经营不好时，那薪酬福利总是被拿来作为不满意的理由。</a:t>
            </a:r>
            <a:endParaRPr lang="en-US" altLang="zh-CN" dirty="0" smtClean="0"/>
          </a:p>
          <a:p>
            <a:r>
              <a:rPr lang="zh-CN" altLang="en-US" dirty="0" smtClean="0"/>
              <a:t>据去年年底海淀法院发布了劳动争议维权案件数据调查显示，初创企业劳动争议处于爆发式增长阶段，前一段时间有一个非常大的案例，就是久银控股发生了劳动争议，最后劳工索赔八千多万，超过了九银控股上一年全部经营额，这个也很要命，对于初创企业来说。</a:t>
            </a:r>
          </a:p>
          <a:p>
            <a:r>
              <a:rPr lang="zh-CN" altLang="en-US" dirty="0" smtClean="0"/>
              <a:t>去年下半年接了一些创业企业案件，赔偿都在</a:t>
            </a:r>
            <a:r>
              <a:rPr lang="en-US" altLang="zh-CN" dirty="0" smtClean="0"/>
              <a:t>10</a:t>
            </a:r>
            <a:r>
              <a:rPr lang="zh-CN" altLang="en-US" dirty="0" smtClean="0"/>
              <a:t>万以上的数额。本来我们企业这会儿资金比较紧张，多数都投在产品、营销、宣传等等这些方面。如果说我们劳动争议这块再支出这样一笔费用，无疑增加了很大成本。更要命的是会形成一个连锁反应，严重影响项目进展，对公司整体运营很不利。</a:t>
            </a:r>
          </a:p>
          <a:p>
            <a:r>
              <a:rPr lang="zh-CN" altLang="en-US" dirty="0" smtClean="0"/>
              <a:t>这也是给创业者们提一个醒，人事方面一定要引起注意。虽然企业生存发展第一要务，但初创团队经过一段时间发展，到了一个相对要扩充，范围要扩大的阶段，就要注重劳人事的风险</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4</a:t>
            </a:fld>
            <a:endParaRPr lang="en-US" dirty="0"/>
          </a:p>
        </p:txBody>
      </p:sp>
    </p:spTree>
    <p:extLst>
      <p:ext uri="{BB962C8B-B14F-4D97-AF65-F5344CB8AC3E}">
        <p14:creationId xmlns:p14="http://schemas.microsoft.com/office/powerpoint/2010/main" val="194987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zh-CN" altLang="en-US" dirty="0" smtClean="0"/>
              <a:t>根据“劳动用工无讼指数”的评判标准，如果一家企业的“劳动用工无讼指数”整体得分在</a:t>
            </a:r>
            <a:r>
              <a:rPr lang="en-US" altLang="zh-CN" dirty="0" smtClean="0"/>
              <a:t>80</a:t>
            </a:r>
            <a:r>
              <a:rPr lang="zh-CN" altLang="en-US" dirty="0" smtClean="0"/>
              <a:t>分以上，说明企业的劳动用工表现较为优秀，风险相对可控，但如果低于这个分数，则意味着企业面临着不同程度的劳动用工风险，发生纠纷和在纠纷中处于不利地位的可能性较高。</a:t>
            </a:r>
            <a:endParaRPr lang="en-US" altLang="zh-CN" dirty="0" smtClean="0"/>
          </a:p>
          <a:p>
            <a:r>
              <a:rPr lang="zh-CN" altLang="en-US" dirty="0" smtClean="0"/>
              <a:t>所以，一个正常的企业，应该通过利益激励等方式鼓励与树立积极的工作态度，并且提高效率，在正常工作时间内完成工作，而不是依靠强制加班来强调需要“大干一场”和回归创业者的姿态来表态。至于用这种方式来变相裁员，就更不应该了。</a:t>
            </a:r>
            <a:endParaRPr lang="en-US" altLang="zh-CN" dirty="0" smtClean="0"/>
          </a:p>
          <a:p>
            <a:endParaRPr lang="en-US" dirty="0" smtClean="0"/>
          </a:p>
          <a:p>
            <a:r>
              <a:rPr lang="zh-CN" altLang="en-US" dirty="0" smtClean="0"/>
              <a:t>马云曾经说过，员工离职，其实主要就是两个原因，一个是钱没给到位，要不就是心委屈了。而</a:t>
            </a:r>
            <a:r>
              <a:rPr lang="en-US" altLang="zh-CN" dirty="0" smtClean="0"/>
              <a:t>58</a:t>
            </a:r>
            <a:r>
              <a:rPr lang="zh-CN" altLang="en-US" dirty="0" smtClean="0"/>
              <a:t>同城这次员工对加班制度的集体反弹其实和这里的离职心理如出一辙。</a:t>
            </a:r>
          </a:p>
          <a:p>
            <a:endParaRPr lang="zh-CN" altLang="en-US" dirty="0" smtClean="0"/>
          </a:p>
          <a:p>
            <a:r>
              <a:rPr lang="zh-CN" altLang="en-US" dirty="0" smtClean="0"/>
              <a:t>首先是最主要的，钱没给到位。据</a:t>
            </a:r>
            <a:r>
              <a:rPr lang="en-US" altLang="zh-CN" dirty="0" smtClean="0"/>
              <a:t>58</a:t>
            </a:r>
            <a:r>
              <a:rPr lang="zh-CN" altLang="en-US" dirty="0" smtClean="0"/>
              <a:t>同城员工透露，公司突然口头通知要“大干一场”，所有周六取消，实行</a:t>
            </a:r>
            <a:r>
              <a:rPr lang="en-US" altLang="zh-CN" dirty="0" smtClean="0"/>
              <a:t>996</a:t>
            </a:r>
            <a:r>
              <a:rPr lang="zh-CN" altLang="en-US" dirty="0" smtClean="0"/>
              <a:t>，而且没有任何补贴。一直一来</a:t>
            </a:r>
            <a:r>
              <a:rPr lang="en-US" altLang="zh-CN" dirty="0" smtClean="0"/>
              <a:t>58</a:t>
            </a:r>
            <a:r>
              <a:rPr lang="zh-CN" altLang="en-US" dirty="0" smtClean="0"/>
              <a:t>同城员工的薪资水平并不属于业内十分突出的。而这种突然口头通知的</a:t>
            </a:r>
            <a:r>
              <a:rPr lang="en-US" altLang="zh-CN" dirty="0" smtClean="0"/>
              <a:t>996</a:t>
            </a:r>
            <a:r>
              <a:rPr lang="zh-CN" altLang="en-US" dirty="0" smtClean="0"/>
              <a:t>零补贴加班常规化，对于员工来说，就是变相的降薪，毕竟合同签署的时候规定的只是</a:t>
            </a:r>
            <a:r>
              <a:rPr lang="en-US" altLang="zh-CN" dirty="0" smtClean="0"/>
              <a:t>8</a:t>
            </a:r>
            <a:r>
              <a:rPr lang="zh-CN" altLang="en-US" dirty="0" smtClean="0"/>
              <a:t>小时工作制，而现在的加班常规化，就相当于降低了员工的时薪。在企业干了多年，公司突然不是给加薪而是降薪，待遇降级，员工当然不乐意了。</a:t>
            </a:r>
          </a:p>
          <a:p>
            <a:endParaRPr lang="zh-CN" altLang="en-US" dirty="0" smtClean="0"/>
          </a:p>
          <a:p>
            <a:r>
              <a:rPr lang="zh-CN" altLang="en-US" dirty="0" smtClean="0"/>
              <a:t>第二点就是心委屈了。作为身处北京的公司，不少白领其实和</a:t>
            </a:r>
            <a:r>
              <a:rPr lang="en-US" altLang="zh-CN" dirty="0" smtClean="0"/>
              <a:t>58</a:t>
            </a:r>
            <a:r>
              <a:rPr lang="zh-CN" altLang="en-US" dirty="0" smtClean="0"/>
              <a:t>同城的员工一样，住处和公司距离其实很远。而北京的交通大家都知道，需要花费大量的时间在通勤的路上。而一旦实行</a:t>
            </a:r>
            <a:r>
              <a:rPr lang="en-US" altLang="zh-CN" dirty="0" smtClean="0"/>
              <a:t>996</a:t>
            </a:r>
            <a:r>
              <a:rPr lang="zh-CN" altLang="en-US" dirty="0" smtClean="0"/>
              <a:t>文化，对于大部分的员工来说，都代表了生活质量的大幅压缩，整个人都要以工作为重心，甚至需要牺牲睡眠时间和大量的休闲时间，单身青年可能就没时间恋爱，有家庭的没有时间陪伴孩子。除此之外，晚上</a:t>
            </a:r>
            <a:r>
              <a:rPr lang="en-US" altLang="zh-CN" dirty="0" smtClean="0"/>
              <a:t>9</a:t>
            </a:r>
            <a:r>
              <a:rPr lang="zh-CN" altLang="en-US" dirty="0" smtClean="0"/>
              <a:t>点之后下班，交通又成了另外一个问题，公共交通可能没有那么晚的。针对这些问题，很多员工也在姚劲波的微博下面反馈。</a:t>
            </a:r>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dirty="0"/>
          </a:p>
        </p:txBody>
      </p:sp>
    </p:spTree>
    <p:extLst>
      <p:ext uri="{BB962C8B-B14F-4D97-AF65-F5344CB8AC3E}">
        <p14:creationId xmlns:p14="http://schemas.microsoft.com/office/powerpoint/2010/main" val="345950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初创型企业劳动用工两个底线，这两个劳动底线一定不能碰。第一，一定要签劳动合同。第二，一定要缴纳社保。</a:t>
            </a:r>
          </a:p>
          <a:p>
            <a:endParaRPr lang="en-US" altLang="zh-CN" dirty="0" smtClean="0"/>
          </a:p>
          <a:p>
            <a:r>
              <a:rPr lang="zh-CN" altLang="en-US" dirty="0" smtClean="0"/>
              <a:t>地产案例，</a:t>
            </a:r>
            <a:r>
              <a:rPr lang="en-US" altLang="zh-CN" dirty="0" smtClean="0"/>
              <a:t>20</a:t>
            </a:r>
            <a:r>
              <a:rPr lang="zh-CN" altLang="en-US" dirty="0" smtClean="0"/>
              <a:t>年前，社保不足额，</a:t>
            </a:r>
            <a:r>
              <a:rPr lang="en-US" altLang="zh-CN" dirty="0" smtClean="0"/>
              <a:t>50</a:t>
            </a:r>
            <a:r>
              <a:rPr lang="zh-CN" altLang="en-US" dirty="0" smtClean="0"/>
              <a:t>人需要</a:t>
            </a:r>
            <a:r>
              <a:rPr lang="en-US" altLang="zh-CN" dirty="0" smtClean="0"/>
              <a:t>500</a:t>
            </a:r>
            <a:r>
              <a:rPr lang="zh-CN" altLang="en-US" dirty="0" smtClean="0"/>
              <a:t>万的补偿。</a:t>
            </a:r>
            <a:endParaRPr lang="en-US" altLang="zh-CN" dirty="0" smtClean="0"/>
          </a:p>
          <a:p>
            <a:r>
              <a:rPr lang="zh-CN" altLang="en-US" dirty="0" smtClean="0"/>
              <a:t>目前来讲是这样的，这些法律法规为企业增加了不少企业负担，给企业增加了很多成本。但从另外一个角度来看，正是有了法律法规的保障，才能够使得劳动者雇员更放心给企业工作，觉得自己有很好的工作环境，全身心发挥自己的价值。</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1000</a:t>
            </a:r>
            <a:r>
              <a:rPr lang="zh-CN" altLang="en-US" baseline="0" dirty="0" smtClean="0"/>
              <a:t>基本工资，</a:t>
            </a:r>
            <a:r>
              <a:rPr lang="en-US" altLang="zh-CN" baseline="0" dirty="0" smtClean="0"/>
              <a:t>3000</a:t>
            </a:r>
            <a:r>
              <a:rPr lang="zh-CN" altLang="en-US" baseline="0" dirty="0" smtClean="0"/>
              <a:t>提成，不包吃住，只是因为提供五险一金。她会认为公司是个正规的公司，她放心在公司工作。</a:t>
            </a:r>
            <a:endParaRPr lang="en-US" dirty="0" smtClean="0"/>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6</a:t>
            </a:fld>
            <a:endParaRPr lang="en-US" dirty="0"/>
          </a:p>
        </p:txBody>
      </p:sp>
    </p:spTree>
    <p:extLst>
      <p:ext uri="{BB962C8B-B14F-4D97-AF65-F5344CB8AC3E}">
        <p14:creationId xmlns:p14="http://schemas.microsoft.com/office/powerpoint/2010/main" val="41142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baseline="0" dirty="0" smtClean="0"/>
              <a:t>香港政府一直努力的争取港人、港企的社会保障。</a:t>
            </a:r>
            <a:r>
              <a:rPr lang="en-US" altLang="zh-CN" baseline="0" dirty="0" smtClean="0"/>
              <a:t>2017</a:t>
            </a:r>
            <a:r>
              <a:rPr lang="zh-CN" altLang="en-US" baseline="0" dirty="0" smtClean="0"/>
              <a:t>年底香港特首来为大家争取了“一金”。</a:t>
            </a:r>
            <a:endParaRPr lang="en-US" altLang="zh-CN" baseline="0" dirty="0" smtClean="0"/>
          </a:p>
        </p:txBody>
      </p:sp>
      <p:sp>
        <p:nvSpPr>
          <p:cNvPr id="4" name="Slide Number Placeholder 3"/>
          <p:cNvSpPr>
            <a:spLocks noGrp="1"/>
          </p:cNvSpPr>
          <p:nvPr>
            <p:ph type="sldNum" sz="quarter" idx="10"/>
          </p:nvPr>
        </p:nvSpPr>
        <p:spPr/>
        <p:txBody>
          <a:bodyPr/>
          <a:lstStyle/>
          <a:p>
            <a:fld id="{A499B0F9-5275-4FDD-BFE5-B9E6F2FD770F}" type="slidenum">
              <a:rPr lang="en-US" smtClean="0"/>
              <a:pPr/>
              <a:t>7</a:t>
            </a:fld>
            <a:endParaRPr lang="en-US" dirty="0"/>
          </a:p>
        </p:txBody>
      </p:sp>
    </p:spTree>
    <p:extLst>
      <p:ext uri="{BB962C8B-B14F-4D97-AF65-F5344CB8AC3E}">
        <p14:creationId xmlns:p14="http://schemas.microsoft.com/office/powerpoint/2010/main" val="324264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10</a:t>
            </a:fld>
            <a:endParaRPr lang="en-US" dirty="0"/>
          </a:p>
        </p:txBody>
      </p:sp>
    </p:spTree>
    <p:extLst>
      <p:ext uri="{BB962C8B-B14F-4D97-AF65-F5344CB8AC3E}">
        <p14:creationId xmlns:p14="http://schemas.microsoft.com/office/powerpoint/2010/main" val="248697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1. 24</a:t>
            </a:r>
            <a:r>
              <a:rPr lang="zh-CN" altLang="en-US" dirty="0" smtClean="0"/>
              <a:t>内工作时间的猝死属于工伤</a:t>
            </a:r>
            <a:endParaRPr lang="en-US" dirty="0" smtClean="0"/>
          </a:p>
          <a:p>
            <a:r>
              <a:rPr lang="en-US" altLang="zh-CN" dirty="0" smtClean="0"/>
              <a:t>2.</a:t>
            </a:r>
            <a:r>
              <a:rPr lang="zh-CN" altLang="en-US" dirty="0" smtClean="0"/>
              <a:t>工伤医疗目录与医保目录及报销比例有差异。</a:t>
            </a:r>
            <a:endParaRPr lang="en-US" altLang="zh-CN" dirty="0" smtClean="0"/>
          </a:p>
          <a:p>
            <a:r>
              <a:rPr lang="en-US" dirty="0" smtClean="0"/>
              <a:t>3.</a:t>
            </a:r>
            <a:r>
              <a:rPr lang="en-US" baseline="0" dirty="0" smtClean="0"/>
              <a:t> </a:t>
            </a:r>
            <a:r>
              <a:rPr lang="zh-CN" altLang="en-US" baseline="0" dirty="0" smtClean="0"/>
              <a:t>团体意外保险不能替代工伤保险，鉴定机构不一样，残疾标准不一样，雇主面临法律诉讼风险。</a:t>
            </a:r>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11</a:t>
            </a:fld>
            <a:endParaRPr lang="en-US" dirty="0"/>
          </a:p>
        </p:txBody>
      </p:sp>
    </p:spTree>
    <p:extLst>
      <p:ext uri="{BB962C8B-B14F-4D97-AF65-F5344CB8AC3E}">
        <p14:creationId xmlns:p14="http://schemas.microsoft.com/office/powerpoint/2010/main" val="1440031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3456336395"/>
      </p:ext>
    </p:extLst>
  </p:cSld>
  <p:clrMapOvr>
    <a:masterClrMapping/>
  </p:clrMapOvr>
  <p:hf hdr="0" dt="0"/>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print"/>
          <a:stretch>
            <a:fillRect/>
          </a:stretch>
        </p:blipFill>
        <p:spPr>
          <a:xfrm>
            <a:off x="5877560" y="6273358"/>
            <a:ext cx="3022600" cy="584200"/>
          </a:xfrm>
          <a:prstGeom prst="rect">
            <a:avLst/>
          </a:prstGeom>
        </p:spPr>
      </p:pic>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a:t>
            </a:r>
            <a:endParaRPr lang="en-US" dirty="0"/>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01743665"/>
      </p:ext>
    </p:extLst>
  </p:cSld>
  <p:clrMapOvr>
    <a:masterClrMapping/>
  </p:clrMapOvr>
  <p:hf hdr="0" dt="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a:t>
            </a:r>
            <a:r>
              <a:rPr lang="en-GB" dirty="0" err="1"/>
              <a:t>yyyy</a:t>
            </a:r>
            <a:r>
              <a:rPr lang="en-GB" dirty="0"/>
              <a:t>] Willis Towers Watson. All rights reserved. Proprietary and Confidential. For Willis Towers Watson and Willis Towers Watson client use only.</a:t>
            </a:r>
            <a:endParaRPr lang="en-US" dirty="0"/>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5.xml"/><Relationship Id="rId7" Type="http://schemas.openxmlformats.org/officeDocument/2006/relationships/notesSlide" Target="../notesSlides/notesSlid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1.jp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en-GB" dirty="0" smtClean="0"/>
              <a:t>“</a:t>
            </a:r>
            <a:r>
              <a:rPr lang="zh-CN" altLang="en-US" dirty="0" smtClean="0"/>
              <a:t>大众创业、万众创新</a:t>
            </a:r>
            <a:r>
              <a:rPr lang="en-GB" dirty="0" smtClean="0"/>
              <a:t>”</a:t>
            </a:r>
            <a:r>
              <a:rPr lang="zh-CN" altLang="en-US" dirty="0" smtClean="0"/>
              <a:t>的国家战略背景下港人的机遇与挑战</a:t>
            </a:r>
            <a:endParaRPr lang="en-GB" dirty="0"/>
          </a:p>
        </p:txBody>
      </p:sp>
      <p:sp>
        <p:nvSpPr>
          <p:cNvPr id="4" name="Text Placeholder 3"/>
          <p:cNvSpPr>
            <a:spLocks noGrp="1"/>
          </p:cNvSpPr>
          <p:nvPr>
            <p:ph type="body" sz="quarter" idx="15"/>
            <p:custDataLst>
              <p:tags r:id="rId3"/>
            </p:custDataLst>
          </p:nvPr>
        </p:nvSpPr>
        <p:spPr/>
        <p:txBody>
          <a:bodyPr/>
          <a:lstStyle/>
          <a:p>
            <a:endParaRPr lang="en-GB" dirty="0"/>
          </a:p>
        </p:txBody>
      </p:sp>
      <p:sp>
        <p:nvSpPr>
          <p:cNvPr id="5" name="Text Placeholder 4"/>
          <p:cNvSpPr>
            <a:spLocks noGrp="1"/>
          </p:cNvSpPr>
          <p:nvPr>
            <p:ph type="body" sz="quarter" idx="16"/>
            <p:custDataLst>
              <p:tags r:id="rId4"/>
            </p:custDataLst>
          </p:nvPr>
        </p:nvSpPr>
        <p:spPr/>
        <p:txBody>
          <a:bodyPr/>
          <a:lstStyle/>
          <a:p>
            <a:r>
              <a:rPr lang="en-GB" dirty="0" smtClean="0"/>
              <a:t>2018</a:t>
            </a:r>
            <a:r>
              <a:rPr lang="zh-CN" altLang="en-US" dirty="0" smtClean="0"/>
              <a:t>年</a:t>
            </a:r>
            <a:r>
              <a:rPr lang="en-US" altLang="zh-CN" dirty="0" smtClean="0"/>
              <a:t>1</a:t>
            </a:r>
            <a:r>
              <a:rPr lang="zh-CN" altLang="en-US" dirty="0" smtClean="0"/>
              <a:t>月</a:t>
            </a:r>
            <a:endParaRPr lang="en-GB" dirty="0"/>
          </a:p>
        </p:txBody>
      </p:sp>
      <p:sp>
        <p:nvSpPr>
          <p:cNvPr id="11" name="Text Placeholder 10"/>
          <p:cNvSpPr>
            <a:spLocks noGrp="1"/>
          </p:cNvSpPr>
          <p:nvPr>
            <p:ph type="body" sz="quarter" idx="17"/>
            <p:custDataLst>
              <p:tags r:id="rId5"/>
            </p:custDataLst>
          </p:nvPr>
        </p:nvSpPr>
        <p:spPr/>
        <p:txBody>
          <a:bodyPr/>
          <a:lstStyle/>
          <a:p>
            <a:r>
              <a:rPr lang="zh-CN" altLang="en-US" dirty="0" smtClean="0"/>
              <a:t>韦莱韬悦</a:t>
            </a:r>
            <a:endParaRPr lang="en-GB" dirty="0"/>
          </a:p>
        </p:txBody>
      </p:sp>
      <p:sp>
        <p:nvSpPr>
          <p:cNvPr id="6" name="Footer Placeholder 5"/>
          <p:cNvSpPr>
            <a:spLocks noGrp="1"/>
          </p:cNvSpPr>
          <p:nvPr>
            <p:ph type="ftr" sz="quarter" idx="3"/>
          </p:nvPr>
        </p:nvSpPr>
        <p:spPr/>
        <p:txBody>
          <a:bodyPr/>
          <a:lstStyle/>
          <a:p>
            <a:r>
              <a:rPr lang="en-US" smtClean="0"/>
              <a:t>© 2018 Willis Towers Watson. All rights reserved.</a:t>
            </a:r>
            <a:endParaRPr lang="en-GB" dirty="0"/>
          </a:p>
        </p:txBody>
      </p:sp>
    </p:spTree>
    <p:custDataLst>
      <p:tags r:id="rId1"/>
    </p:custDataLst>
    <p:extLst>
      <p:ext uri="{BB962C8B-B14F-4D97-AF65-F5344CB8AC3E}">
        <p14:creationId xmlns:p14="http://schemas.microsoft.com/office/powerpoint/2010/main" val="3884411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 </a:t>
            </a:r>
            <a:r>
              <a:rPr lang="zh-CN" altLang="en-US" dirty="0"/>
              <a:t>广州</a:t>
            </a:r>
            <a:r>
              <a:rPr lang="zh-CN" altLang="en-US" dirty="0" smtClean="0"/>
              <a:t>社保</a:t>
            </a:r>
            <a:r>
              <a:rPr lang="en-US" altLang="zh-CN" dirty="0" smtClean="0"/>
              <a:t>2017-2018</a:t>
            </a:r>
            <a:endParaRPr lang="en-US" dirty="0"/>
          </a:p>
        </p:txBody>
      </p:sp>
      <p:sp>
        <p:nvSpPr>
          <p:cNvPr id="3" name="Text Placeholder 2"/>
          <p:cNvSpPr>
            <a:spLocks noGrp="1"/>
          </p:cNvSpPr>
          <p:nvPr>
            <p:ph type="body" sz="quarter" idx="13"/>
          </p:nvPr>
        </p:nvSpPr>
        <p:spPr/>
        <p:txBody>
          <a:bodyPr/>
          <a:lstStyle/>
          <a:p>
            <a:r>
              <a:rPr lang="zh-CN" altLang="en-US" dirty="0" smtClean="0"/>
              <a:t>养老保险</a:t>
            </a:r>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10</a:t>
            </a:fld>
            <a:endParaRPr lang="en-US" dirty="0"/>
          </a:p>
        </p:txBody>
      </p:sp>
      <p:sp>
        <p:nvSpPr>
          <p:cNvPr id="6" name="Footer Placeholder 5"/>
          <p:cNvSpPr>
            <a:spLocks noGrp="1"/>
          </p:cNvSpPr>
          <p:nvPr>
            <p:ph type="ftr" sz="quarter" idx="3"/>
          </p:nvPr>
        </p:nvSpPr>
        <p:spPr/>
        <p:txBody>
          <a:bodyPr/>
          <a:lstStyle/>
          <a:p>
            <a:r>
              <a:rPr lang="en-US" smtClean="0"/>
              <a:t>© 2017 Willis Towers Watson. All rights reserved. Proprietary and Confidential. For Willis Towers Watson and Willis Towers Watson client use only.</a:t>
            </a:r>
            <a:endParaRPr lang="en-US" dirty="0"/>
          </a:p>
        </p:txBody>
      </p:sp>
      <p:grpSp>
        <p:nvGrpSpPr>
          <p:cNvPr id="12" name="Group 8"/>
          <p:cNvGrpSpPr>
            <a:grpSpLocks noChangeAspect="1"/>
          </p:cNvGrpSpPr>
          <p:nvPr/>
        </p:nvGrpSpPr>
        <p:grpSpPr bwMode="auto">
          <a:xfrm>
            <a:off x="522179" y="1335374"/>
            <a:ext cx="788988" cy="650875"/>
            <a:chOff x="3272" y="909"/>
            <a:chExt cx="497" cy="410"/>
          </a:xfrm>
        </p:grpSpPr>
        <p:sp>
          <p:nvSpPr>
            <p:cNvPr id="13" name="AutoShape 7"/>
            <p:cNvSpPr>
              <a:spLocks noChangeAspect="1" noChangeArrowheads="1" noTextEdit="1"/>
            </p:cNvSpPr>
            <p:nvPr/>
          </p:nvSpPr>
          <p:spPr bwMode="auto">
            <a:xfrm>
              <a:off x="3272" y="909"/>
              <a:ext cx="497"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sz="1200"/>
            </a:p>
          </p:txBody>
        </p:sp>
        <p:sp>
          <p:nvSpPr>
            <p:cNvPr id="14" name="Freeform 9"/>
            <p:cNvSpPr>
              <a:spLocks/>
            </p:cNvSpPr>
            <p:nvPr/>
          </p:nvSpPr>
          <p:spPr bwMode="auto">
            <a:xfrm>
              <a:off x="3272" y="925"/>
              <a:ext cx="497" cy="394"/>
            </a:xfrm>
            <a:custGeom>
              <a:avLst/>
              <a:gdLst>
                <a:gd name="T0" fmla="*/ 128 w 255"/>
                <a:gd name="T1" fmla="*/ 0 h 202"/>
                <a:gd name="T2" fmla="*/ 0 w 255"/>
                <a:gd name="T3" fmla="*/ 74 h 202"/>
                <a:gd name="T4" fmla="*/ 41 w 255"/>
                <a:gd name="T5" fmla="*/ 62 h 202"/>
                <a:gd name="T6" fmla="*/ 84 w 255"/>
                <a:gd name="T7" fmla="*/ 78 h 202"/>
                <a:gd name="T8" fmla="*/ 118 w 255"/>
                <a:gd name="T9" fmla="*/ 63 h 202"/>
                <a:gd name="T10" fmla="*/ 118 w 255"/>
                <a:gd name="T11" fmla="*/ 168 h 202"/>
                <a:gd name="T12" fmla="*/ 103 w 255"/>
                <a:gd name="T13" fmla="*/ 184 h 202"/>
                <a:gd name="T14" fmla="*/ 87 w 255"/>
                <a:gd name="T15" fmla="*/ 170 h 202"/>
                <a:gd name="T16" fmla="*/ 77 w 255"/>
                <a:gd name="T17" fmla="*/ 162 h 202"/>
                <a:gd name="T18" fmla="*/ 69 w 255"/>
                <a:gd name="T19" fmla="*/ 172 h 202"/>
                <a:gd name="T20" fmla="*/ 103 w 255"/>
                <a:gd name="T21" fmla="*/ 202 h 202"/>
                <a:gd name="T22" fmla="*/ 137 w 255"/>
                <a:gd name="T23" fmla="*/ 168 h 202"/>
                <a:gd name="T24" fmla="*/ 137 w 255"/>
                <a:gd name="T25" fmla="*/ 63 h 202"/>
                <a:gd name="T26" fmla="*/ 171 w 255"/>
                <a:gd name="T27" fmla="*/ 78 h 202"/>
                <a:gd name="T28" fmla="*/ 214 w 255"/>
                <a:gd name="T29" fmla="*/ 62 h 202"/>
                <a:gd name="T30" fmla="*/ 255 w 255"/>
                <a:gd name="T31" fmla="*/ 74 h 202"/>
                <a:gd name="T32" fmla="*/ 128 w 255"/>
                <a:gd name="T3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02">
                  <a:moveTo>
                    <a:pt x="128" y="0"/>
                  </a:moveTo>
                  <a:cubicBezTo>
                    <a:pt x="70" y="0"/>
                    <a:pt x="21" y="30"/>
                    <a:pt x="0" y="74"/>
                  </a:cubicBezTo>
                  <a:cubicBezTo>
                    <a:pt x="7" y="67"/>
                    <a:pt x="23" y="62"/>
                    <a:pt x="41" y="62"/>
                  </a:cubicBezTo>
                  <a:cubicBezTo>
                    <a:pt x="62" y="62"/>
                    <a:pt x="80" y="69"/>
                    <a:pt x="84" y="78"/>
                  </a:cubicBezTo>
                  <a:cubicBezTo>
                    <a:pt x="87" y="71"/>
                    <a:pt x="101" y="64"/>
                    <a:pt x="118" y="63"/>
                  </a:cubicBezTo>
                  <a:cubicBezTo>
                    <a:pt x="118" y="168"/>
                    <a:pt x="118" y="168"/>
                    <a:pt x="118" y="168"/>
                  </a:cubicBezTo>
                  <a:cubicBezTo>
                    <a:pt x="118" y="177"/>
                    <a:pt x="111" y="184"/>
                    <a:pt x="103" y="184"/>
                  </a:cubicBezTo>
                  <a:cubicBezTo>
                    <a:pt x="95" y="184"/>
                    <a:pt x="88" y="178"/>
                    <a:pt x="87" y="170"/>
                  </a:cubicBezTo>
                  <a:cubicBezTo>
                    <a:pt x="86" y="165"/>
                    <a:pt x="82" y="161"/>
                    <a:pt x="77" y="162"/>
                  </a:cubicBezTo>
                  <a:cubicBezTo>
                    <a:pt x="72" y="162"/>
                    <a:pt x="68" y="167"/>
                    <a:pt x="69" y="172"/>
                  </a:cubicBezTo>
                  <a:cubicBezTo>
                    <a:pt x="71" y="189"/>
                    <a:pt x="85" y="202"/>
                    <a:pt x="103" y="202"/>
                  </a:cubicBezTo>
                  <a:cubicBezTo>
                    <a:pt x="121" y="202"/>
                    <a:pt x="137" y="187"/>
                    <a:pt x="137" y="168"/>
                  </a:cubicBezTo>
                  <a:cubicBezTo>
                    <a:pt x="137" y="63"/>
                    <a:pt x="137" y="63"/>
                    <a:pt x="137" y="63"/>
                  </a:cubicBezTo>
                  <a:cubicBezTo>
                    <a:pt x="154" y="64"/>
                    <a:pt x="168" y="71"/>
                    <a:pt x="171" y="78"/>
                  </a:cubicBezTo>
                  <a:cubicBezTo>
                    <a:pt x="175" y="69"/>
                    <a:pt x="193" y="62"/>
                    <a:pt x="214" y="62"/>
                  </a:cubicBezTo>
                  <a:cubicBezTo>
                    <a:pt x="232" y="62"/>
                    <a:pt x="248" y="67"/>
                    <a:pt x="255" y="74"/>
                  </a:cubicBezTo>
                  <a:cubicBezTo>
                    <a:pt x="234" y="30"/>
                    <a:pt x="185" y="0"/>
                    <a:pt x="12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en-US" sz="1200"/>
            </a:p>
          </p:txBody>
        </p:sp>
      </p:grpSp>
      <p:sp>
        <p:nvSpPr>
          <p:cNvPr id="16" name="TextBox 15"/>
          <p:cNvSpPr txBox="1"/>
          <p:nvPr/>
        </p:nvSpPr>
        <p:spPr>
          <a:xfrm>
            <a:off x="1304816" y="1360774"/>
            <a:ext cx="1258529" cy="336374"/>
          </a:xfrm>
          <a:prstGeom prst="rect">
            <a:avLst/>
          </a:prstGeom>
          <a:noFill/>
        </p:spPr>
        <p:txBody>
          <a:bodyPr wrap="square" rtlCol="0">
            <a:spAutoFit/>
          </a:bodyPr>
          <a:lstStyle/>
          <a:p>
            <a:pPr>
              <a:lnSpc>
                <a:spcPct val="150000"/>
              </a:lnSpc>
            </a:pPr>
            <a:r>
              <a:rPr lang="zh-CN" altLang="en-US" sz="1200" b="1" dirty="0" smtClean="0"/>
              <a:t>待遇领取：</a:t>
            </a:r>
            <a:endParaRPr lang="en-US" sz="1200" b="1" dirty="0"/>
          </a:p>
        </p:txBody>
      </p:sp>
      <p:sp>
        <p:nvSpPr>
          <p:cNvPr id="19" name="Rectangle 18"/>
          <p:cNvSpPr/>
          <p:nvPr/>
        </p:nvSpPr>
        <p:spPr>
          <a:xfrm>
            <a:off x="1076053" y="1756048"/>
            <a:ext cx="7420247" cy="39703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zh-CN" altLang="en-US" sz="1200" dirty="0">
                <a:latin typeface="+mn-ea"/>
              </a:rPr>
              <a:t>中国的企业职工法定退休年龄为：男职工</a:t>
            </a:r>
            <a:r>
              <a:rPr lang="en-US" altLang="zh-CN" sz="1200" dirty="0">
                <a:latin typeface="+mn-ea"/>
              </a:rPr>
              <a:t>60</a:t>
            </a:r>
            <a:r>
              <a:rPr lang="zh-CN" altLang="en-US" sz="1200" dirty="0">
                <a:latin typeface="+mn-ea"/>
              </a:rPr>
              <a:t>岁；从事管理和科研工作的女干部</a:t>
            </a:r>
            <a:r>
              <a:rPr lang="en-US" altLang="zh-CN" sz="1200" dirty="0">
                <a:latin typeface="+mn-ea"/>
              </a:rPr>
              <a:t>55</a:t>
            </a:r>
            <a:r>
              <a:rPr lang="zh-CN" altLang="en-US" sz="1200" dirty="0">
                <a:latin typeface="+mn-ea"/>
              </a:rPr>
              <a:t>岁，女职工</a:t>
            </a:r>
            <a:r>
              <a:rPr lang="en-US" altLang="zh-CN" sz="1200" dirty="0">
                <a:latin typeface="+mn-ea"/>
              </a:rPr>
              <a:t>50</a:t>
            </a:r>
            <a:r>
              <a:rPr lang="zh-CN" altLang="en-US" sz="1200" dirty="0">
                <a:latin typeface="+mn-ea"/>
              </a:rPr>
              <a:t>岁</a:t>
            </a:r>
            <a:r>
              <a:rPr lang="zh-CN" altLang="en-US" sz="1200" dirty="0" smtClean="0">
                <a:latin typeface="+mn-ea"/>
              </a:rPr>
              <a:t>。</a:t>
            </a:r>
            <a:endParaRPr lang="en-US" altLang="zh-CN" sz="1200" dirty="0" smtClean="0">
              <a:latin typeface="+mn-ea"/>
            </a:endParaRPr>
          </a:p>
          <a:p>
            <a:pPr marL="285750" indent="-285750" algn="just">
              <a:lnSpc>
                <a:spcPct val="150000"/>
              </a:lnSpc>
              <a:buFont typeface="Wingdings" panose="05000000000000000000" pitchFamily="2" charset="2"/>
              <a:buChar char="§"/>
            </a:pPr>
            <a:r>
              <a:rPr lang="zh-CN" altLang="en-US" sz="1200" dirty="0" smtClean="0">
                <a:latin typeface="+mn-ea"/>
              </a:rPr>
              <a:t>基本</a:t>
            </a:r>
            <a:r>
              <a:rPr lang="zh-CN" altLang="en-US" sz="1200" dirty="0">
                <a:latin typeface="+mn-ea"/>
              </a:rPr>
              <a:t>养老金由基础养老金和个人账户养老金组成，职工达到法定退休年龄且个人缴费满</a:t>
            </a:r>
            <a:r>
              <a:rPr lang="en-US" altLang="zh-CN" sz="1200" dirty="0">
                <a:latin typeface="+mn-ea"/>
              </a:rPr>
              <a:t>15</a:t>
            </a:r>
            <a:r>
              <a:rPr lang="zh-CN" altLang="en-US" sz="1200" dirty="0">
                <a:latin typeface="+mn-ea"/>
              </a:rPr>
              <a:t>年的，基础养老金月标准为省（自治区、直辖市）或市（地）上年度职工月平均工资的</a:t>
            </a:r>
            <a:r>
              <a:rPr lang="en-US" altLang="zh-CN" sz="1200" dirty="0">
                <a:latin typeface="+mn-ea"/>
              </a:rPr>
              <a:t>20%</a:t>
            </a:r>
            <a:r>
              <a:rPr lang="zh-CN" altLang="en-US" sz="1200" dirty="0">
                <a:latin typeface="+mn-ea"/>
              </a:rPr>
              <a:t>。个人账户养老金由个人账户基金支付，月发放标准根据本人账户储存额除以</a:t>
            </a:r>
            <a:r>
              <a:rPr lang="en-US" altLang="zh-CN" sz="1200" dirty="0">
                <a:latin typeface="+mn-ea"/>
              </a:rPr>
              <a:t>120</a:t>
            </a:r>
            <a:r>
              <a:rPr lang="zh-CN" altLang="en-US" sz="1200" dirty="0">
                <a:latin typeface="+mn-ea"/>
              </a:rPr>
              <a:t>。个人账户基金用完后，由社会统筹基金支付</a:t>
            </a:r>
            <a:r>
              <a:rPr lang="zh-CN" altLang="en-US" sz="1200" dirty="0" smtClean="0">
                <a:latin typeface="+mn-ea"/>
              </a:rPr>
              <a:t>。</a:t>
            </a:r>
            <a:endParaRPr lang="en-US" altLang="zh-CN" sz="1200" dirty="0">
              <a:latin typeface="+mn-ea"/>
            </a:endParaRPr>
          </a:p>
          <a:p>
            <a:pPr marL="285750" indent="-285750" algn="just">
              <a:lnSpc>
                <a:spcPct val="150000"/>
              </a:lnSpc>
              <a:buFont typeface="Wingdings" panose="05000000000000000000" pitchFamily="2" charset="2"/>
              <a:buChar char="§"/>
            </a:pPr>
            <a:r>
              <a:rPr lang="zh-CN" altLang="en-US" sz="1200" dirty="0" smtClean="0">
                <a:latin typeface="+mn-ea"/>
              </a:rPr>
              <a:t>关于</a:t>
            </a:r>
            <a:r>
              <a:rPr lang="zh-CN" altLang="en-US" sz="1200" dirty="0">
                <a:latin typeface="+mn-ea"/>
              </a:rPr>
              <a:t>跨地区养老保险转移的情况：</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养老金缴纳在户籍所在地，户籍所在地发放待遇；</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养老金缴纳不在户籍所在地，缴纳地缴满</a:t>
            </a:r>
            <a:r>
              <a:rPr lang="en-US" altLang="zh-CN" sz="1200" dirty="0">
                <a:latin typeface="+mn-ea"/>
              </a:rPr>
              <a:t>10</a:t>
            </a:r>
            <a:r>
              <a:rPr lang="zh-CN" altLang="en-US" sz="1200" dirty="0">
                <a:latin typeface="+mn-ea"/>
              </a:rPr>
              <a:t>年，缴纳地发放待遇；</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养老金缴纳不在户籍所在地，缴纳地缴不满</a:t>
            </a:r>
            <a:r>
              <a:rPr lang="en-US" altLang="zh-CN" sz="1200" dirty="0">
                <a:latin typeface="+mn-ea"/>
              </a:rPr>
              <a:t>10</a:t>
            </a:r>
            <a:r>
              <a:rPr lang="zh-CN" altLang="en-US" sz="1200" dirty="0">
                <a:latin typeface="+mn-ea"/>
              </a:rPr>
              <a:t>年，在缴纳满</a:t>
            </a:r>
            <a:r>
              <a:rPr lang="en-US" altLang="zh-CN" sz="1200" dirty="0">
                <a:latin typeface="+mn-ea"/>
              </a:rPr>
              <a:t>10</a:t>
            </a:r>
            <a:r>
              <a:rPr lang="zh-CN" altLang="en-US" sz="1200" dirty="0">
                <a:latin typeface="+mn-ea"/>
              </a:rPr>
              <a:t>年的地发放待遇；</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养老金缴纳不在户籍所在地，多次异地缴纳地缴不满</a:t>
            </a:r>
            <a:r>
              <a:rPr lang="en-US" altLang="zh-CN" sz="1200" dirty="0">
                <a:latin typeface="+mn-ea"/>
              </a:rPr>
              <a:t>10</a:t>
            </a:r>
            <a:r>
              <a:rPr lang="zh-CN" altLang="en-US" sz="1200" dirty="0">
                <a:latin typeface="+mn-ea"/>
              </a:rPr>
              <a:t>年，回户籍所在地发放待遇。</a:t>
            </a:r>
            <a:endParaRPr lang="en-US" altLang="zh-CN" sz="1200" dirty="0">
              <a:latin typeface="+mn-ea"/>
            </a:endParaRPr>
          </a:p>
          <a:p>
            <a:pPr marL="171450" lvl="0" indent="-171450" algn="just">
              <a:lnSpc>
                <a:spcPct val="150000"/>
              </a:lnSpc>
              <a:buFont typeface="Wingdings" panose="05000000000000000000" pitchFamily="2" charset="2"/>
              <a:buChar char="§"/>
            </a:pPr>
            <a:r>
              <a:rPr lang="zh-CN" altLang="en-US" sz="1200" dirty="0" smtClean="0">
                <a:latin typeface="+mn-ea"/>
              </a:rPr>
              <a:t>   目前</a:t>
            </a:r>
            <a:r>
              <a:rPr lang="zh-CN" altLang="en-US" sz="1200" dirty="0">
                <a:latin typeface="+mn-ea"/>
              </a:rPr>
              <a:t>关于港澳台就业人员的养老金领取：</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满足退休年龄，且符合国家</a:t>
            </a:r>
            <a:r>
              <a:rPr lang="zh-CN" altLang="en-US" sz="1200" dirty="0" smtClean="0">
                <a:latin typeface="+mn-ea"/>
              </a:rPr>
              <a:t>和广州市</a:t>
            </a:r>
            <a:r>
              <a:rPr lang="zh-CN" altLang="en-US" sz="1200" dirty="0">
                <a:latin typeface="+mn-ea"/>
              </a:rPr>
              <a:t>规定的缴费年限的，可申请基本养老金手续，并按照规定计发基本养老金；</a:t>
            </a:r>
            <a:endParaRPr lang="en-US" altLang="zh-CN" sz="1200" dirty="0">
              <a:latin typeface="+mn-ea"/>
            </a:endParaRPr>
          </a:p>
          <a:p>
            <a:pPr marL="685800" lvl="1" indent="-228600" algn="just">
              <a:lnSpc>
                <a:spcPct val="150000"/>
              </a:lnSpc>
              <a:buFont typeface="+mj-lt"/>
              <a:buAutoNum type="arabicParenR"/>
            </a:pPr>
            <a:r>
              <a:rPr lang="zh-CN" altLang="en-US" sz="1200" dirty="0">
                <a:latin typeface="+mn-ea"/>
              </a:rPr>
              <a:t>不符合规定，不再具有劳动关系的人员可由社会保险经办机构将其养老保险个人账户储存额（不含“虚账实记”的金额及利息），一次性支付给本人，终止基本养老保险关系</a:t>
            </a:r>
            <a:r>
              <a:rPr lang="zh-CN" altLang="en-US" sz="1200" dirty="0" smtClean="0">
                <a:latin typeface="+mn-ea"/>
              </a:rPr>
              <a:t>。</a:t>
            </a:r>
            <a:endParaRPr lang="en-US" altLang="zh-CN" sz="1200" dirty="0">
              <a:latin typeface="+mn-ea"/>
            </a:endParaRPr>
          </a:p>
        </p:txBody>
      </p:sp>
      <p:sp>
        <p:nvSpPr>
          <p:cNvPr id="4" name="TextBox 3"/>
          <p:cNvSpPr txBox="1"/>
          <p:nvPr/>
        </p:nvSpPr>
        <p:spPr>
          <a:xfrm>
            <a:off x="522179" y="6074367"/>
            <a:ext cx="8273143" cy="246221"/>
          </a:xfrm>
          <a:prstGeom prst="rect">
            <a:avLst/>
          </a:prstGeom>
          <a:noFill/>
        </p:spPr>
        <p:txBody>
          <a:bodyPr wrap="square" rtlCol="0">
            <a:spAutoFit/>
          </a:bodyPr>
          <a:lstStyle/>
          <a:p>
            <a:r>
              <a:rPr lang="zh-CN" altLang="en-US" sz="1000" dirty="0" smtClean="0"/>
              <a:t>注：</a:t>
            </a:r>
            <a:r>
              <a:rPr lang="en-US" sz="1000" dirty="0" smtClean="0"/>
              <a:t>2010</a:t>
            </a:r>
            <a:r>
              <a:rPr lang="zh-CN" altLang="en-US" sz="1000" dirty="0" smtClean="0"/>
              <a:t>年</a:t>
            </a:r>
            <a:r>
              <a:rPr lang="en-US" altLang="zh-CN" sz="1000" dirty="0" smtClean="0"/>
              <a:t>1</a:t>
            </a:r>
            <a:r>
              <a:rPr lang="zh-CN" altLang="en-US" sz="1000" dirty="0" smtClean="0"/>
              <a:t>月</a:t>
            </a:r>
            <a:r>
              <a:rPr lang="en-US" altLang="zh-CN" sz="1000" dirty="0" smtClean="0"/>
              <a:t>1</a:t>
            </a:r>
            <a:r>
              <a:rPr lang="zh-CN" altLang="en-US" sz="1000" dirty="0" smtClean="0"/>
              <a:t>日期施行的</a:t>
            </a:r>
            <a:r>
              <a:rPr lang="en-US" altLang="zh-CN" sz="1000" dirty="0" smtClean="0"/>
              <a:t>《</a:t>
            </a:r>
            <a:r>
              <a:rPr lang="zh-CN" altLang="en-US" sz="1000" dirty="0" smtClean="0"/>
              <a:t>城镇企业职工基本养老保险关系转移接续暂行办法</a:t>
            </a:r>
            <a:r>
              <a:rPr lang="en-US" altLang="zh-CN" sz="1000" dirty="0" smtClean="0"/>
              <a:t>》</a:t>
            </a:r>
            <a:endParaRPr lang="en-US" sz="1000" dirty="0"/>
          </a:p>
        </p:txBody>
      </p:sp>
    </p:spTree>
    <p:extLst>
      <p:ext uri="{BB962C8B-B14F-4D97-AF65-F5344CB8AC3E}">
        <p14:creationId xmlns:p14="http://schemas.microsoft.com/office/powerpoint/2010/main" val="304621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广州</a:t>
            </a:r>
            <a:r>
              <a:rPr lang="zh-CN" altLang="en-US" dirty="0" smtClean="0"/>
              <a:t>地区社保</a:t>
            </a:r>
            <a:r>
              <a:rPr lang="en-US" altLang="zh-CN" dirty="0" smtClean="0"/>
              <a:t>2017-2018</a:t>
            </a:r>
            <a:endParaRPr lang="en-US" dirty="0"/>
          </a:p>
        </p:txBody>
      </p:sp>
      <p:sp>
        <p:nvSpPr>
          <p:cNvPr id="3" name="Text Placeholder 2"/>
          <p:cNvSpPr>
            <a:spLocks noGrp="1"/>
          </p:cNvSpPr>
          <p:nvPr>
            <p:ph type="body" sz="quarter" idx="13"/>
          </p:nvPr>
        </p:nvSpPr>
        <p:spPr/>
        <p:txBody>
          <a:bodyPr/>
          <a:lstStyle/>
          <a:p>
            <a:r>
              <a:rPr lang="zh-CN" altLang="en-US" dirty="0" smtClean="0"/>
              <a:t>工伤保险</a:t>
            </a:r>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11</a:t>
            </a:fld>
            <a:endParaRPr lang="en-US" dirty="0"/>
          </a:p>
        </p:txBody>
      </p:sp>
      <p:sp>
        <p:nvSpPr>
          <p:cNvPr id="6" name="Footer Placeholder 5"/>
          <p:cNvSpPr>
            <a:spLocks noGrp="1"/>
          </p:cNvSpPr>
          <p:nvPr>
            <p:ph type="ftr" sz="quarter" idx="3"/>
          </p:nvPr>
        </p:nvSpPr>
        <p:spPr/>
        <p:txBody>
          <a:bodyPr/>
          <a:lstStyle/>
          <a:p>
            <a:r>
              <a:rPr lang="en-US" smtClean="0"/>
              <a:t>© 2017 Willis Towers Watson. All rights reserved. Proprietary and Confidential. For Willis Towers Watson and Willis Towers Watson client use only.</a:t>
            </a:r>
            <a:endParaRPr lang="en-US" dirty="0"/>
          </a:p>
        </p:txBody>
      </p:sp>
      <p:sp>
        <p:nvSpPr>
          <p:cNvPr id="16" name="TextBox 15"/>
          <p:cNvSpPr txBox="1"/>
          <p:nvPr/>
        </p:nvSpPr>
        <p:spPr>
          <a:xfrm>
            <a:off x="1636253" y="1631302"/>
            <a:ext cx="1258529" cy="369332"/>
          </a:xfrm>
          <a:prstGeom prst="rect">
            <a:avLst/>
          </a:prstGeom>
          <a:noFill/>
        </p:spPr>
        <p:txBody>
          <a:bodyPr wrap="square" rtlCol="0">
            <a:spAutoFit/>
          </a:bodyPr>
          <a:lstStyle/>
          <a:p>
            <a:r>
              <a:rPr lang="zh-CN" altLang="en-US" dirty="0" smtClean="0"/>
              <a:t>待遇领取：</a:t>
            </a:r>
            <a:endParaRPr lang="en-US" dirty="0"/>
          </a:p>
        </p:txBody>
      </p:sp>
      <p:sp>
        <p:nvSpPr>
          <p:cNvPr id="19" name="Rectangle 18"/>
          <p:cNvSpPr/>
          <p:nvPr/>
        </p:nvSpPr>
        <p:spPr>
          <a:xfrm>
            <a:off x="1114697" y="2305906"/>
            <a:ext cx="7191103" cy="3139321"/>
          </a:xfrm>
          <a:prstGeom prst="rect">
            <a:avLst/>
          </a:prstGeom>
        </p:spPr>
        <p:txBody>
          <a:bodyPr wrap="square">
            <a:spAutoFit/>
          </a:bodyPr>
          <a:lstStyle/>
          <a:p>
            <a:pPr marL="171450" indent="-171450">
              <a:lnSpc>
                <a:spcPct val="150000"/>
              </a:lnSpc>
              <a:buFont typeface="Wingdings" panose="05000000000000000000" pitchFamily="2" charset="2"/>
              <a:buChar char="§"/>
            </a:pPr>
            <a:r>
              <a:rPr lang="zh-CN" altLang="en-US" sz="1200" dirty="0">
                <a:latin typeface="+mn-ea"/>
              </a:rPr>
              <a:t>职工上了工伤保险后，职工住院治疗工伤的，由所在单位按照本单位因公出差伙食补助标准的</a:t>
            </a:r>
            <a:r>
              <a:rPr lang="en-US" altLang="zh-CN" sz="1200" dirty="0">
                <a:latin typeface="+mn-ea"/>
              </a:rPr>
              <a:t>70%</a:t>
            </a:r>
            <a:r>
              <a:rPr lang="zh-CN" altLang="en-US" sz="1200" dirty="0">
                <a:latin typeface="+mn-ea"/>
              </a:rPr>
              <a:t>发给</a:t>
            </a:r>
            <a:r>
              <a:rPr lang="zh-CN" altLang="en-US" sz="1200" b="1" dirty="0">
                <a:latin typeface="+mn-ea"/>
              </a:rPr>
              <a:t>住院伙食</a:t>
            </a:r>
            <a:r>
              <a:rPr lang="zh-CN" altLang="en-US" sz="1200" b="1" dirty="0" smtClean="0">
                <a:latin typeface="+mn-ea"/>
              </a:rPr>
              <a:t>补助费</a:t>
            </a:r>
            <a:r>
              <a:rPr lang="zh-CN" altLang="en-US" sz="1200" dirty="0" smtClean="0">
                <a:latin typeface="+mn-ea"/>
              </a:rPr>
              <a:t>。</a:t>
            </a:r>
            <a:endParaRPr lang="en-US" altLang="zh-CN" sz="1200" dirty="0" smtClean="0">
              <a:latin typeface="+mn-ea"/>
            </a:endParaRPr>
          </a:p>
          <a:p>
            <a:pPr>
              <a:lnSpc>
                <a:spcPct val="150000"/>
              </a:lnSpc>
            </a:pPr>
            <a:endParaRPr lang="en-US" altLang="zh-CN" sz="1200" dirty="0" smtClean="0">
              <a:latin typeface="+mn-ea"/>
            </a:endParaRPr>
          </a:p>
          <a:p>
            <a:pPr marL="171450" indent="-171450">
              <a:lnSpc>
                <a:spcPct val="150000"/>
              </a:lnSpc>
              <a:buFont typeface="Wingdings" panose="05000000000000000000" pitchFamily="2" charset="2"/>
              <a:buChar char="§"/>
            </a:pPr>
            <a:r>
              <a:rPr lang="zh-CN" altLang="en-US" sz="1200" dirty="0" smtClean="0">
                <a:latin typeface="+mn-ea"/>
              </a:rPr>
              <a:t>经</a:t>
            </a:r>
            <a:r>
              <a:rPr lang="zh-CN" altLang="en-US" sz="1200" dirty="0">
                <a:latin typeface="+mn-ea"/>
              </a:rPr>
              <a:t>医疗机构出具证明，报经办机构同意，工伤职工到统筹地区以外就医的，所需</a:t>
            </a:r>
            <a:r>
              <a:rPr lang="zh-CN" altLang="en-US" sz="1200" b="1" dirty="0">
                <a:latin typeface="+mn-ea"/>
              </a:rPr>
              <a:t>交通、食宿费用</a:t>
            </a:r>
            <a:r>
              <a:rPr lang="zh-CN" altLang="en-US" sz="1200" dirty="0">
                <a:latin typeface="+mn-ea"/>
              </a:rPr>
              <a:t>由所在单位按照本单位职工因公出差标准报销</a:t>
            </a:r>
            <a:r>
              <a:rPr lang="zh-CN" altLang="en-US" sz="1200" dirty="0" smtClean="0">
                <a:latin typeface="+mn-ea"/>
              </a:rPr>
              <a:t>。</a:t>
            </a:r>
            <a:endParaRPr lang="en-US" altLang="zh-CN" sz="1200" dirty="0" smtClean="0">
              <a:latin typeface="+mn-ea"/>
            </a:endParaRPr>
          </a:p>
          <a:p>
            <a:pPr>
              <a:lnSpc>
                <a:spcPct val="150000"/>
              </a:lnSpc>
            </a:pPr>
            <a:endParaRPr lang="en-US" altLang="zh-CN" sz="1200" dirty="0" smtClean="0">
              <a:latin typeface="+mn-ea"/>
            </a:endParaRPr>
          </a:p>
          <a:p>
            <a:pPr marL="171450" indent="-171450">
              <a:lnSpc>
                <a:spcPct val="150000"/>
              </a:lnSpc>
              <a:buFont typeface="Wingdings" panose="05000000000000000000" pitchFamily="2" charset="2"/>
              <a:buChar char="§"/>
            </a:pPr>
            <a:r>
              <a:rPr lang="zh-CN" altLang="en-US" sz="1200" dirty="0" smtClean="0">
                <a:latin typeface="+mn-ea"/>
              </a:rPr>
              <a:t>另外</a:t>
            </a:r>
            <a:r>
              <a:rPr lang="zh-CN" altLang="en-US" sz="1200" dirty="0">
                <a:latin typeface="+mn-ea"/>
              </a:rPr>
              <a:t>，工伤职工因日常生活或者就业需要，经劳动能力鉴定委员会确认可以安装假肢、矫形器、假眼、假牙和配置轮椅等</a:t>
            </a:r>
            <a:r>
              <a:rPr lang="zh-CN" altLang="en-US" sz="1200" b="1" dirty="0">
                <a:latin typeface="+mn-ea"/>
              </a:rPr>
              <a:t>辅助器具</a:t>
            </a:r>
            <a:r>
              <a:rPr lang="zh-CN" altLang="en-US" sz="1200" dirty="0">
                <a:latin typeface="+mn-ea"/>
              </a:rPr>
              <a:t>，所需费用按照国家规定的标准从工伤保险基金中支付</a:t>
            </a:r>
            <a:r>
              <a:rPr lang="zh-CN" altLang="en-US" sz="1200" dirty="0" smtClean="0">
                <a:latin typeface="+mn-ea"/>
              </a:rPr>
              <a:t>。</a:t>
            </a:r>
            <a:endParaRPr lang="en-US" altLang="zh-CN" sz="1200" dirty="0" smtClean="0">
              <a:latin typeface="+mn-ea"/>
            </a:endParaRPr>
          </a:p>
          <a:p>
            <a:pPr>
              <a:lnSpc>
                <a:spcPct val="150000"/>
              </a:lnSpc>
            </a:pPr>
            <a:endParaRPr lang="en-US" altLang="zh-CN" sz="1200" dirty="0" smtClean="0">
              <a:latin typeface="+mn-ea"/>
            </a:endParaRPr>
          </a:p>
          <a:p>
            <a:pPr marL="171450" indent="-171450">
              <a:lnSpc>
                <a:spcPct val="150000"/>
              </a:lnSpc>
              <a:buFont typeface="Wingdings" panose="05000000000000000000" pitchFamily="2" charset="2"/>
              <a:buChar char="§"/>
            </a:pPr>
            <a:r>
              <a:rPr lang="zh-CN" altLang="en-US" sz="1200" b="1" dirty="0" smtClean="0">
                <a:latin typeface="+mn-ea"/>
              </a:rPr>
              <a:t>工伤</a:t>
            </a:r>
            <a:r>
              <a:rPr lang="zh-CN" altLang="en-US" sz="1200" b="1" dirty="0">
                <a:latin typeface="+mn-ea"/>
              </a:rPr>
              <a:t>参保职工的工伤</a:t>
            </a:r>
            <a:r>
              <a:rPr lang="zh-CN" altLang="en-US" sz="1200" b="1" dirty="0" smtClean="0">
                <a:latin typeface="+mn-ea"/>
              </a:rPr>
              <a:t>医疗费、一至四</a:t>
            </a:r>
            <a:r>
              <a:rPr lang="zh-CN" altLang="en-US" sz="1200" b="1" dirty="0">
                <a:latin typeface="+mn-ea"/>
              </a:rPr>
              <a:t>级工伤人员伤残津贴、一次性伤残补助金、生活护理费、丧葬补助金、供养亲属抚恤金、辅助器具等、工伤康复费、劳动能力鉴定费都应从工伤保险基金中</a:t>
            </a:r>
            <a:r>
              <a:rPr lang="zh-CN" altLang="en-US" sz="1200" b="1" dirty="0" smtClean="0">
                <a:latin typeface="+mn-ea"/>
              </a:rPr>
              <a:t>支付。</a:t>
            </a:r>
            <a:endParaRPr lang="zh-CN" altLang="en-US" sz="1200" b="1" dirty="0">
              <a:latin typeface="+mn-ea"/>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81" y="1432658"/>
            <a:ext cx="743211" cy="766620"/>
          </a:xfrm>
          <a:prstGeom prst="rect">
            <a:avLst/>
          </a:prstGeom>
        </p:spPr>
      </p:pic>
    </p:spTree>
    <p:extLst>
      <p:ext uri="{BB962C8B-B14F-4D97-AF65-F5344CB8AC3E}">
        <p14:creationId xmlns:p14="http://schemas.microsoft.com/office/powerpoint/2010/main" val="348117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广州地区社保</a:t>
            </a:r>
            <a:r>
              <a:rPr lang="en-US" altLang="zh-CN" dirty="0" smtClean="0"/>
              <a:t>2017-2018</a:t>
            </a:r>
            <a:endParaRPr lang="en-US" dirty="0"/>
          </a:p>
        </p:txBody>
      </p:sp>
      <p:sp>
        <p:nvSpPr>
          <p:cNvPr id="3" name="Text Placeholder 2"/>
          <p:cNvSpPr>
            <a:spLocks noGrp="1"/>
          </p:cNvSpPr>
          <p:nvPr>
            <p:ph type="body" sz="quarter" idx="13"/>
          </p:nvPr>
        </p:nvSpPr>
        <p:spPr/>
        <p:txBody>
          <a:bodyPr/>
          <a:lstStyle/>
          <a:p>
            <a:r>
              <a:rPr lang="zh-CN" altLang="en-US" dirty="0" smtClean="0"/>
              <a:t>工伤保险</a:t>
            </a:r>
            <a:endParaRPr lang="en-US" dirty="0"/>
          </a:p>
        </p:txBody>
      </p:sp>
      <p:sp>
        <p:nvSpPr>
          <p:cNvPr id="6" name="Footer Placeholder 5"/>
          <p:cNvSpPr>
            <a:spLocks noGrp="1"/>
          </p:cNvSpPr>
          <p:nvPr>
            <p:ph type="ftr" sz="quarter" idx="3"/>
          </p:nvPr>
        </p:nvSpPr>
        <p:spPr/>
        <p:txBody>
          <a:bodyPr/>
          <a:lstStyle/>
          <a:p>
            <a:r>
              <a:rPr lang="en-US" smtClean="0"/>
              <a:t>© 2017 Willis Towers Watson. All rights reserved. Proprietary and Confidential. For Willis Towers Watson and Willis Towers Watson client use only.</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468337580"/>
              </p:ext>
            </p:extLst>
          </p:nvPr>
        </p:nvGraphicFramePr>
        <p:xfrm>
          <a:off x="644612" y="1112500"/>
          <a:ext cx="8191657" cy="5084890"/>
        </p:xfrm>
        <a:graphic>
          <a:graphicData uri="http://schemas.openxmlformats.org/drawingml/2006/table">
            <a:tbl>
              <a:tblPr/>
              <a:tblGrid>
                <a:gridCol w="1243136"/>
                <a:gridCol w="6011743"/>
                <a:gridCol w="936778"/>
              </a:tblGrid>
              <a:tr h="294269">
                <a:tc>
                  <a:txBody>
                    <a:bodyPr/>
                    <a:lstStyle/>
                    <a:p>
                      <a:pPr algn="ctr" fontAlgn="ctr"/>
                      <a:r>
                        <a:rPr lang="zh-CN" altLang="en-US" sz="900" b="1" i="0" u="none" strike="noStrike" dirty="0">
                          <a:solidFill>
                            <a:schemeClr val="bg1"/>
                          </a:solidFill>
                          <a:effectLst/>
                          <a:latin typeface="Arial" panose="020B0604020202020204" pitchFamily="34" charset="0"/>
                        </a:rPr>
                        <a:t>赔偿项目</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zh-CN" altLang="en-US" sz="900" b="1" i="0" u="none" strike="noStrike" dirty="0">
                          <a:solidFill>
                            <a:schemeClr val="bg1"/>
                          </a:solidFill>
                          <a:effectLst/>
                          <a:latin typeface="Arial" panose="020B0604020202020204" pitchFamily="34" charset="0"/>
                        </a:rPr>
                        <a:t>赔偿标准</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zh-CN" altLang="en-US" sz="900" b="1" i="0" u="none" strike="noStrike" dirty="0">
                          <a:solidFill>
                            <a:schemeClr val="bg1"/>
                          </a:solidFill>
                          <a:effectLst/>
                          <a:latin typeface="Arial" panose="020B0604020202020204" pitchFamily="34" charset="0"/>
                        </a:rPr>
                        <a:t>赔偿机构</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98525">
                <a:tc>
                  <a:txBody>
                    <a:bodyPr/>
                    <a:lstStyle/>
                    <a:p>
                      <a:pPr algn="l" fontAlgn="ctr"/>
                      <a:r>
                        <a:rPr lang="zh-CN" altLang="en-US" sz="900" b="0" i="0" u="none" strike="noStrike">
                          <a:solidFill>
                            <a:srgbClr val="333333"/>
                          </a:solidFill>
                          <a:effectLst/>
                          <a:latin typeface="Arial" panose="020B0604020202020204" pitchFamily="34" charset="0"/>
                        </a:rPr>
                        <a:t>医疗费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按工伤保险诊疗项目目录、工伤保险药品目录、工伤保险住院服务标准支付。</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a:txBody>
                    <a:bodyPr/>
                    <a:lstStyle/>
                    <a:p>
                      <a:pPr algn="l" fontAlgn="ctr"/>
                      <a:r>
                        <a:rPr lang="zh-CN" altLang="en-US" sz="900" b="0" i="0" u="none" strike="noStrike" dirty="0">
                          <a:solidFill>
                            <a:srgbClr val="FF0000"/>
                          </a:solidFill>
                          <a:effectLst/>
                          <a:latin typeface="Arial" panose="020B0604020202020204" pitchFamily="34" charset="0"/>
                        </a:rPr>
                        <a:t>伙食补助费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由统筹地区人民政府规定。</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dirty="0" smtClean="0">
                          <a:solidFill>
                            <a:srgbClr val="FF0000"/>
                          </a:solidFill>
                          <a:effectLst/>
                          <a:latin typeface="Arial" panose="020B0604020202020204" pitchFamily="34" charset="0"/>
                        </a:rPr>
                        <a:t>用人单位</a:t>
                      </a:r>
                      <a:endParaRPr lang="zh-CN" altLang="en-US" sz="900" b="0" i="0" u="none" strike="noStrike" dirty="0">
                        <a:solidFill>
                          <a:srgbClr val="FF0000"/>
                        </a:solidFill>
                        <a:effectLst/>
                        <a:latin typeface="Arial" panose="020B0604020202020204" pitchFamily="34" charset="0"/>
                      </a:endParaRP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a:txBody>
                    <a:bodyPr/>
                    <a:lstStyle/>
                    <a:p>
                      <a:pPr algn="l" fontAlgn="ctr"/>
                      <a:r>
                        <a:rPr lang="zh-CN" altLang="en-US" sz="900" b="0" i="0" u="none" strike="noStrike" dirty="0">
                          <a:solidFill>
                            <a:srgbClr val="FF0000"/>
                          </a:solidFill>
                          <a:effectLst/>
                          <a:latin typeface="Arial" panose="020B0604020202020204" pitchFamily="34" charset="0"/>
                        </a:rPr>
                        <a:t>交通、食宿费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到统筹地区以外就医产生，由统筹地区人民政府规定。</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dirty="0" smtClean="0">
                          <a:solidFill>
                            <a:srgbClr val="FF0000"/>
                          </a:solidFill>
                          <a:effectLst/>
                          <a:latin typeface="Arial" panose="020B0604020202020204" pitchFamily="34" charset="0"/>
                        </a:rPr>
                        <a:t>用人单位</a:t>
                      </a:r>
                      <a:endParaRPr lang="zh-CN" altLang="en-US" sz="900" b="0" i="0" u="none" strike="noStrike" dirty="0">
                        <a:solidFill>
                          <a:srgbClr val="FF0000"/>
                        </a:solidFill>
                        <a:effectLst/>
                        <a:latin typeface="Arial" panose="020B0604020202020204" pitchFamily="34" charset="0"/>
                      </a:endParaRP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3492">
                <a:tc>
                  <a:txBody>
                    <a:bodyPr/>
                    <a:lstStyle/>
                    <a:p>
                      <a:pPr algn="l" fontAlgn="ctr"/>
                      <a:r>
                        <a:rPr lang="zh-CN" altLang="en-US" sz="900" b="0" i="0" u="none" strike="noStrike">
                          <a:solidFill>
                            <a:srgbClr val="333333"/>
                          </a:solidFill>
                          <a:effectLst/>
                          <a:latin typeface="Arial" panose="020B0604020202020204" pitchFamily="34" charset="0"/>
                        </a:rPr>
                        <a:t>康复治疗费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须到签订服务协议的医疗机构治疗，按工伤保险诊疗项目目录、工伤保险药品目录、工伤保险住院服务标准支付。</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dirty="0">
                          <a:solidFill>
                            <a:srgbClr val="FF0000"/>
                          </a:solidFill>
                          <a:effectLst/>
                          <a:latin typeface="Arial" panose="020B0604020202020204" pitchFamily="34" charset="0"/>
                        </a:rPr>
                        <a:t>工伤医疗期工资</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dirty="0">
                          <a:solidFill>
                            <a:srgbClr val="FF0000"/>
                          </a:solidFill>
                          <a:effectLst/>
                          <a:latin typeface="Arial" panose="020B0604020202020204" pitchFamily="34" charset="0"/>
                        </a:rPr>
                        <a:t>工资福利待遇不变，不超过</a:t>
                      </a:r>
                      <a:r>
                        <a:rPr lang="en-US" altLang="zh-CN" sz="900" b="0" i="0" u="none" strike="noStrike" dirty="0">
                          <a:solidFill>
                            <a:srgbClr val="FF0000"/>
                          </a:solidFill>
                          <a:effectLst/>
                          <a:latin typeface="Arial" panose="020B0604020202020204" pitchFamily="34" charset="0"/>
                        </a:rPr>
                        <a:t>24</a:t>
                      </a:r>
                      <a:r>
                        <a:rPr lang="zh-CN" altLang="en-US" sz="900" b="0" i="0" u="none" strike="noStrike" dirty="0">
                          <a:solidFill>
                            <a:srgbClr val="FF0000"/>
                          </a:solidFill>
                          <a:effectLst/>
                          <a:latin typeface="Arial" panose="020B0604020202020204" pitchFamily="34" charset="0"/>
                        </a:rPr>
                        <a:t>个月。</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dirty="0">
                          <a:solidFill>
                            <a:srgbClr val="FF0000"/>
                          </a:solidFill>
                          <a:effectLst/>
                          <a:latin typeface="Arial" panose="020B0604020202020204" pitchFamily="34" charset="0"/>
                        </a:rPr>
                        <a:t>用人单位</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3492">
                <a:tc>
                  <a:txBody>
                    <a:bodyPr/>
                    <a:lstStyle/>
                    <a:p>
                      <a:pPr algn="l" fontAlgn="ctr"/>
                      <a:r>
                        <a:rPr lang="zh-CN" altLang="en-US" sz="900" b="0" i="0" u="none" strike="noStrike">
                          <a:solidFill>
                            <a:srgbClr val="333333"/>
                          </a:solidFill>
                          <a:effectLst/>
                          <a:latin typeface="Arial" panose="020B0604020202020204" pitchFamily="34" charset="0"/>
                        </a:rPr>
                        <a:t>生活护理费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dirty="0">
                          <a:solidFill>
                            <a:srgbClr val="333333"/>
                          </a:solidFill>
                          <a:effectLst/>
                          <a:latin typeface="Arial" panose="020B0604020202020204" pitchFamily="34" charset="0"/>
                        </a:rPr>
                        <a:t>生活护理费按照生活完全不能自理、生活大部分不能自理或者生活部分不能自理</a:t>
                      </a:r>
                      <a:r>
                        <a:rPr lang="en-US" altLang="zh-CN" sz="900" b="0" i="0" u="none" strike="noStrike" dirty="0">
                          <a:solidFill>
                            <a:srgbClr val="333333"/>
                          </a:solidFill>
                          <a:effectLst/>
                          <a:latin typeface="Arial" panose="020B0604020202020204" pitchFamily="34" charset="0"/>
                        </a:rPr>
                        <a:t>3</a:t>
                      </a:r>
                      <a:r>
                        <a:rPr lang="zh-CN" altLang="en-US" sz="900" b="0" i="0" u="none" strike="noStrike" dirty="0">
                          <a:solidFill>
                            <a:srgbClr val="333333"/>
                          </a:solidFill>
                          <a:effectLst/>
                          <a:latin typeface="Arial" panose="020B0604020202020204" pitchFamily="34" charset="0"/>
                        </a:rPr>
                        <a:t>个不同等级支付，其标准分别为统筹地区上年度职工月平均工资的</a:t>
                      </a:r>
                      <a:r>
                        <a:rPr lang="en-US" altLang="zh-CN" sz="900" b="0" i="0" u="none" strike="noStrike" dirty="0">
                          <a:solidFill>
                            <a:srgbClr val="333333"/>
                          </a:solidFill>
                          <a:effectLst/>
                          <a:latin typeface="Arial" panose="020B0604020202020204" pitchFamily="34" charset="0"/>
                        </a:rPr>
                        <a:t>50%</a:t>
                      </a:r>
                      <a:r>
                        <a:rPr lang="zh-CN" altLang="en-US" sz="900" b="0" i="0" u="none" strike="noStrike" dirty="0">
                          <a:solidFill>
                            <a:srgbClr val="333333"/>
                          </a:solidFill>
                          <a:effectLst/>
                          <a:latin typeface="Arial" panose="020B0604020202020204" pitchFamily="34" charset="0"/>
                        </a:rPr>
                        <a:t>、</a:t>
                      </a:r>
                      <a:r>
                        <a:rPr lang="en-US" altLang="zh-CN" sz="900" b="0" i="0" u="none" strike="noStrike" dirty="0">
                          <a:solidFill>
                            <a:srgbClr val="333333"/>
                          </a:solidFill>
                          <a:effectLst/>
                          <a:latin typeface="Arial" panose="020B0604020202020204" pitchFamily="34" charset="0"/>
                        </a:rPr>
                        <a:t>40%</a:t>
                      </a:r>
                      <a:r>
                        <a:rPr lang="zh-CN" altLang="en-US" sz="900" b="0" i="0" u="none" strike="noStrike" dirty="0">
                          <a:solidFill>
                            <a:srgbClr val="333333"/>
                          </a:solidFill>
                          <a:effectLst/>
                          <a:latin typeface="Arial" panose="020B0604020202020204" pitchFamily="34" charset="0"/>
                        </a:rPr>
                        <a:t>或者</a:t>
                      </a:r>
                      <a:r>
                        <a:rPr lang="en-US" altLang="zh-CN" sz="900" b="0" i="0" u="none" strike="noStrike" dirty="0">
                          <a:solidFill>
                            <a:srgbClr val="333333"/>
                          </a:solidFill>
                          <a:effectLst/>
                          <a:latin typeface="Arial" panose="020B0604020202020204" pitchFamily="34" charset="0"/>
                        </a:rPr>
                        <a:t>30%</a:t>
                      </a:r>
                      <a:r>
                        <a:rPr lang="zh-CN" altLang="en-US" sz="900" b="0" i="0" u="none" strike="noStrike" dirty="0">
                          <a:solidFill>
                            <a:srgbClr val="333333"/>
                          </a:solidFill>
                          <a:effectLst/>
                          <a:latin typeface="Arial" panose="020B0604020202020204" pitchFamily="34" charset="0"/>
                        </a:rPr>
                        <a:t>，按月支付。</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dirty="0">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a:txBody>
                    <a:bodyPr/>
                    <a:lstStyle/>
                    <a:p>
                      <a:pPr algn="l" fontAlgn="ctr"/>
                      <a:r>
                        <a:rPr lang="zh-CN" altLang="en-US" sz="900" b="0" i="0" u="none" strike="noStrike">
                          <a:solidFill>
                            <a:srgbClr val="333333"/>
                          </a:solidFill>
                          <a:effectLst/>
                          <a:latin typeface="Arial" panose="020B0604020202020204" pitchFamily="34" charset="0"/>
                        </a:rPr>
                        <a:t>辅助器具费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经劳动能力鉴定委员会确认，按照国家规定的标准从工伤保险基金支付。</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a:txBody>
                    <a:bodyPr/>
                    <a:lstStyle/>
                    <a:p>
                      <a:pPr algn="l" fontAlgn="ctr"/>
                      <a:r>
                        <a:rPr lang="zh-CN" altLang="en-US" sz="900" b="0" i="0" u="none" strike="noStrike">
                          <a:solidFill>
                            <a:srgbClr val="333333"/>
                          </a:solidFill>
                          <a:effectLst/>
                          <a:latin typeface="Arial" panose="020B0604020202020204" pitchFamily="34" charset="0"/>
                        </a:rPr>
                        <a:t>一次性</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一级至十级 本人工资</a:t>
                      </a:r>
                      <a:r>
                        <a:rPr lang="en-US" altLang="zh-CN" sz="900" b="0" i="0" u="none" strike="noStrike">
                          <a:solidFill>
                            <a:srgbClr val="333333"/>
                          </a:solidFill>
                          <a:effectLst/>
                          <a:latin typeface="Arial" panose="020B0604020202020204" pitchFamily="34" charset="0"/>
                        </a:rPr>
                        <a:t>25-7</a:t>
                      </a:r>
                      <a:r>
                        <a:rPr lang="zh-CN" altLang="en-US" sz="900" b="0" i="0" u="none" strike="noStrike">
                          <a:solidFill>
                            <a:srgbClr val="333333"/>
                          </a:solidFill>
                          <a:effectLst/>
                          <a:latin typeface="Arial" panose="020B0604020202020204" pitchFamily="34" charset="0"/>
                        </a:rPr>
                        <a:t>个月不等</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a:solidFill>
                            <a:srgbClr val="333333"/>
                          </a:solidFill>
                          <a:effectLst/>
                          <a:latin typeface="Arial" panose="020B0604020202020204" pitchFamily="34" charset="0"/>
                        </a:rPr>
                        <a:t>伤残补助金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333333"/>
                          </a:solidFill>
                          <a:effectLst/>
                          <a:latin typeface="Arial" panose="020B0604020202020204" pitchFamily="34" charset="0"/>
                        </a:rPr>
                        <a:t> </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7030A0"/>
                          </a:solidFill>
                          <a:effectLst/>
                          <a:latin typeface="Arial" panose="020B0604020202020204" pitchFamily="34" charset="0"/>
                        </a:rPr>
                        <a:t> </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rowSpan="8">
                  <a:txBody>
                    <a:bodyPr/>
                    <a:lstStyle/>
                    <a:p>
                      <a:pPr algn="l" fontAlgn="ctr"/>
                      <a:r>
                        <a:rPr lang="zh-CN" altLang="en-US" sz="900" b="0" i="0" u="none" strike="noStrike">
                          <a:solidFill>
                            <a:srgbClr val="333333"/>
                          </a:solidFill>
                          <a:effectLst/>
                          <a:latin typeface="Arial" panose="020B0604020202020204" pitchFamily="34" charset="0"/>
                        </a:rPr>
                        <a:t>伤残津贴</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一级伤残为本人工资的</a:t>
                      </a:r>
                      <a:r>
                        <a:rPr lang="en-US" altLang="zh-CN" sz="900" b="0" i="0" u="none" strike="noStrike">
                          <a:solidFill>
                            <a:srgbClr val="333333"/>
                          </a:solidFill>
                          <a:effectLst/>
                          <a:latin typeface="Arial" panose="020B0604020202020204" pitchFamily="34" charset="0"/>
                        </a:rPr>
                        <a:t>90%</a:t>
                      </a:r>
                      <a:r>
                        <a:rPr lang="zh-CN" altLang="en-US" sz="900" b="0" i="0" u="none" strike="noStrike">
                          <a:solidFill>
                            <a:srgbClr val="333333"/>
                          </a:solidFill>
                          <a:effectLst/>
                          <a:latin typeface="Arial" panose="020B0604020202020204" pitchFamily="34" charset="0"/>
                        </a:rPr>
                        <a:t>，</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vMerge="1">
                  <a:txBody>
                    <a:bodyPr/>
                    <a:lstStyle/>
                    <a:p>
                      <a:endParaRPr lang="en-US"/>
                    </a:p>
                  </a:txBody>
                  <a:tcPr/>
                </a:tc>
                <a:tc>
                  <a:txBody>
                    <a:bodyPr/>
                    <a:lstStyle/>
                    <a:p>
                      <a:pPr algn="l" fontAlgn="ctr"/>
                      <a:r>
                        <a:rPr lang="zh-CN" altLang="en-US" sz="900" b="0" i="0" u="none" strike="noStrike">
                          <a:solidFill>
                            <a:srgbClr val="333333"/>
                          </a:solidFill>
                          <a:effectLst/>
                          <a:latin typeface="Arial" panose="020B0604020202020204" pitchFamily="34" charset="0"/>
                        </a:rPr>
                        <a:t>二级伤残为本人工资的</a:t>
                      </a:r>
                      <a:r>
                        <a:rPr lang="en-US" altLang="zh-CN" sz="900" b="0" i="0" u="none" strike="noStrike">
                          <a:solidFill>
                            <a:srgbClr val="333333"/>
                          </a:solidFill>
                          <a:effectLst/>
                          <a:latin typeface="Arial" panose="020B0604020202020204" pitchFamily="34" charset="0"/>
                        </a:rPr>
                        <a:t>85%</a:t>
                      </a:r>
                      <a:r>
                        <a:rPr lang="zh-CN" altLang="en-US" sz="900" b="0" i="0" u="none" strike="noStrike">
                          <a:solidFill>
                            <a:srgbClr val="333333"/>
                          </a:solidFill>
                          <a:effectLst/>
                          <a:latin typeface="Arial" panose="020B0604020202020204" pitchFamily="34" charset="0"/>
                        </a:rPr>
                        <a:t>，</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4564">
                <a:tc vMerge="1">
                  <a:txBody>
                    <a:bodyPr/>
                    <a:lstStyle/>
                    <a:p>
                      <a:endParaRPr lang="en-US"/>
                    </a:p>
                  </a:txBody>
                  <a:tcPr/>
                </a:tc>
                <a:tc>
                  <a:txBody>
                    <a:bodyPr/>
                    <a:lstStyle/>
                    <a:p>
                      <a:pPr algn="l" fontAlgn="ctr"/>
                      <a:r>
                        <a:rPr lang="zh-CN" altLang="en-US" sz="900" b="0" i="0" u="none" strike="noStrike">
                          <a:solidFill>
                            <a:srgbClr val="333333"/>
                          </a:solidFill>
                          <a:effectLst/>
                          <a:latin typeface="Arial" panose="020B0604020202020204" pitchFamily="34" charset="0"/>
                        </a:rPr>
                        <a:t>三级伤残为本人工资的</a:t>
                      </a:r>
                      <a:r>
                        <a:rPr lang="en-US" altLang="zh-CN" sz="900" b="0" i="0" u="none" strike="noStrike">
                          <a:solidFill>
                            <a:srgbClr val="333333"/>
                          </a:solidFill>
                          <a:effectLst/>
                          <a:latin typeface="Arial" panose="020B0604020202020204" pitchFamily="34" charset="0"/>
                        </a:rPr>
                        <a:t>80%</a:t>
                      </a:r>
                      <a:r>
                        <a:rPr lang="zh-CN" altLang="en-US" sz="900" b="0" i="0" u="none" strike="noStrike">
                          <a:solidFill>
                            <a:srgbClr val="333333"/>
                          </a:solidFill>
                          <a:effectLst/>
                          <a:latin typeface="Arial" panose="020B0604020202020204" pitchFamily="34" charset="0"/>
                        </a:rPr>
                        <a:t>，</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4564">
                <a:tc vMerge="1">
                  <a:txBody>
                    <a:bodyPr/>
                    <a:lstStyle/>
                    <a:p>
                      <a:endParaRPr lang="en-US"/>
                    </a:p>
                  </a:txBody>
                  <a:tcPr/>
                </a:tc>
                <a:tc>
                  <a:txBody>
                    <a:bodyPr/>
                    <a:lstStyle/>
                    <a:p>
                      <a:pPr algn="l" fontAlgn="ctr"/>
                      <a:r>
                        <a:rPr lang="zh-CN" altLang="en-US" sz="900" b="0" i="0" u="none" strike="noStrike">
                          <a:solidFill>
                            <a:srgbClr val="333333"/>
                          </a:solidFill>
                          <a:effectLst/>
                          <a:latin typeface="Arial" panose="020B0604020202020204" pitchFamily="34" charset="0"/>
                        </a:rPr>
                        <a:t>四级伤残为本人工资的</a:t>
                      </a:r>
                      <a:r>
                        <a:rPr lang="en-US" altLang="zh-CN" sz="900" b="0" i="0" u="none" strike="noStrike">
                          <a:solidFill>
                            <a:srgbClr val="333333"/>
                          </a:solidFill>
                          <a:effectLst/>
                          <a:latin typeface="Arial" panose="020B0604020202020204" pitchFamily="34" charset="0"/>
                        </a:rPr>
                        <a:t>75%</a:t>
                      </a:r>
                      <a:r>
                        <a:rPr lang="zh-CN" altLang="en-US" sz="900" b="0" i="0" u="none" strike="noStrike">
                          <a:solidFill>
                            <a:srgbClr val="333333"/>
                          </a:solidFill>
                          <a:effectLst/>
                          <a:latin typeface="Arial" panose="020B0604020202020204" pitchFamily="34" charset="0"/>
                        </a:rPr>
                        <a:t>。</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4564">
                <a:tc vMerge="1">
                  <a:txBody>
                    <a:bodyPr/>
                    <a:lstStyle/>
                    <a:p>
                      <a:endParaRPr lang="en-US"/>
                    </a:p>
                  </a:txBody>
                  <a:tcPr/>
                </a:tc>
                <a:tc>
                  <a:txBody>
                    <a:bodyPr/>
                    <a:lstStyle/>
                    <a:p>
                      <a:pPr algn="l" fontAlgn="ctr"/>
                      <a:r>
                        <a:rPr lang="zh-CN" altLang="en-US" sz="900" b="0" i="0" u="none" strike="noStrike">
                          <a:solidFill>
                            <a:srgbClr val="333333"/>
                          </a:solidFill>
                          <a:effectLst/>
                          <a:latin typeface="Arial" panose="020B0604020202020204" pitchFamily="34" charset="0"/>
                        </a:rPr>
                        <a:t>伤残津贴实际金额低于当地最低工资标准的，补足差额。</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4564">
                <a:tc vMerge="1">
                  <a:txBody>
                    <a:bodyPr/>
                    <a:lstStyle/>
                    <a:p>
                      <a:endParaRPr lang="en-US"/>
                    </a:p>
                  </a:txBody>
                  <a:tcPr/>
                </a:tc>
                <a:tc>
                  <a:txBody>
                    <a:bodyPr/>
                    <a:lstStyle/>
                    <a:p>
                      <a:pPr algn="l" fontAlgn="ctr"/>
                      <a:r>
                        <a:rPr lang="zh-CN" altLang="en-US" sz="900" b="0" i="0" u="none" strike="noStrike" dirty="0">
                          <a:solidFill>
                            <a:srgbClr val="FF0000"/>
                          </a:solidFill>
                          <a:effectLst/>
                          <a:latin typeface="Arial" panose="020B0604020202020204" pitchFamily="34" charset="0"/>
                        </a:rPr>
                        <a:t>五级、六级伤残，保留劳动关系，由用人单位安排适当工作。</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zh-CN" altLang="en-US" sz="900" b="0" i="0" u="none" strike="noStrike" dirty="0">
                          <a:solidFill>
                            <a:srgbClr val="FF0000"/>
                          </a:solidFill>
                          <a:effectLst/>
                          <a:latin typeface="Arial" panose="020B0604020202020204" pitchFamily="34" charset="0"/>
                        </a:rPr>
                        <a:t>用人单位</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vMerge="1">
                  <a:txBody>
                    <a:bodyPr/>
                    <a:lstStyle/>
                    <a:p>
                      <a:endParaRPr lang="en-US"/>
                    </a:p>
                  </a:txBody>
                  <a:tcPr/>
                </a:tc>
                <a:tc>
                  <a:txBody>
                    <a:bodyPr/>
                    <a:lstStyle/>
                    <a:p>
                      <a:pPr algn="l" fontAlgn="ctr"/>
                      <a:r>
                        <a:rPr lang="zh-CN" altLang="en-US" sz="900" b="0" i="0" u="none" strike="noStrike" dirty="0">
                          <a:solidFill>
                            <a:srgbClr val="FF0000"/>
                          </a:solidFill>
                          <a:effectLst/>
                          <a:latin typeface="Arial" panose="020B0604020202020204" pitchFamily="34" charset="0"/>
                        </a:rPr>
                        <a:t>难以安排工作的，按月发给伤残津贴。五级伤残为本人工资的</a:t>
                      </a:r>
                      <a:r>
                        <a:rPr lang="en-US" altLang="zh-CN" sz="900" b="0" i="0" u="none" strike="noStrike" dirty="0">
                          <a:solidFill>
                            <a:srgbClr val="FF0000"/>
                          </a:solidFill>
                          <a:effectLst/>
                          <a:latin typeface="Arial" panose="020B0604020202020204" pitchFamily="34" charset="0"/>
                        </a:rPr>
                        <a:t>70%</a:t>
                      </a:r>
                      <a:r>
                        <a:rPr lang="zh-CN" altLang="en-US" sz="900" b="0" i="0" u="none" strike="noStrike" dirty="0">
                          <a:solidFill>
                            <a:srgbClr val="FF0000"/>
                          </a:solidFill>
                          <a:effectLst/>
                          <a:latin typeface="Arial" panose="020B0604020202020204" pitchFamily="34" charset="0"/>
                        </a:rPr>
                        <a:t>，六级伤残为本人工资的</a:t>
                      </a:r>
                      <a:r>
                        <a:rPr lang="en-US" altLang="zh-CN" sz="900" b="0" i="0" u="none" strike="noStrike" dirty="0">
                          <a:solidFill>
                            <a:srgbClr val="FF0000"/>
                          </a:solidFill>
                          <a:effectLst/>
                          <a:latin typeface="Arial" panose="020B0604020202020204" pitchFamily="34" charset="0"/>
                        </a:rPr>
                        <a:t>60%</a:t>
                      </a:r>
                      <a:r>
                        <a:rPr lang="zh-CN" altLang="en-US" sz="900" b="0" i="0" u="none" strike="noStrike" dirty="0">
                          <a:solidFill>
                            <a:srgbClr val="FF0000"/>
                          </a:solidFill>
                          <a:effectLst/>
                          <a:latin typeface="Arial" panose="020B0604020202020204" pitchFamily="34" charset="0"/>
                        </a:rPr>
                        <a:t>。</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134564">
                <a:tc vMerge="1">
                  <a:txBody>
                    <a:bodyPr/>
                    <a:lstStyle/>
                    <a:p>
                      <a:endParaRPr lang="en-US"/>
                    </a:p>
                  </a:txBody>
                  <a:tcPr/>
                </a:tc>
                <a:tc>
                  <a:txBody>
                    <a:bodyPr/>
                    <a:lstStyle/>
                    <a:p>
                      <a:pPr algn="l" fontAlgn="ctr"/>
                      <a:r>
                        <a:rPr lang="zh-CN" altLang="en-US" sz="900" b="0" i="0" u="none" strike="noStrike" dirty="0">
                          <a:solidFill>
                            <a:srgbClr val="FF0000"/>
                          </a:solidFill>
                          <a:effectLst/>
                          <a:latin typeface="Arial" panose="020B0604020202020204" pitchFamily="34" charset="0"/>
                        </a:rPr>
                        <a:t>伤残津贴实际金额低于当地最低工资标准的，补足差额。</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63492">
                <a:tc>
                  <a:txBody>
                    <a:bodyPr/>
                    <a:lstStyle/>
                    <a:p>
                      <a:pPr algn="l" fontAlgn="ctr"/>
                      <a:r>
                        <a:rPr lang="zh-CN" altLang="en-US" sz="900" b="0" i="0" u="none" strike="noStrike">
                          <a:solidFill>
                            <a:srgbClr val="333333"/>
                          </a:solidFill>
                          <a:effectLst/>
                          <a:latin typeface="Arial" panose="020B0604020202020204" pitchFamily="34" charset="0"/>
                        </a:rPr>
                        <a:t>一次性工伤医疗补助金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由省、自治区、直辖市人民政府规定。七级至十级</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3492">
                <a:tc>
                  <a:txBody>
                    <a:bodyPr/>
                    <a:lstStyle/>
                    <a:p>
                      <a:pPr algn="l" fontAlgn="ctr"/>
                      <a:r>
                        <a:rPr lang="zh-CN" altLang="en-US" sz="900" b="0" i="0" u="none" strike="noStrike" dirty="0">
                          <a:solidFill>
                            <a:srgbClr val="FF0000"/>
                          </a:solidFill>
                          <a:effectLst/>
                          <a:latin typeface="Arial" panose="020B0604020202020204" pitchFamily="34" charset="0"/>
                        </a:rPr>
                        <a:t>一次性伤残就业补助金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FF0000"/>
                          </a:solidFill>
                          <a:effectLst/>
                          <a:latin typeface="Arial" panose="020B0604020202020204" pitchFamily="34" charset="0"/>
                        </a:rPr>
                        <a:t>由省、自治区、直辖市人民政府规定。七级至十级</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FF0000"/>
                          </a:solidFill>
                          <a:effectLst/>
                          <a:latin typeface="Arial" panose="020B0604020202020204" pitchFamily="34" charset="0"/>
                        </a:rPr>
                        <a:t>用人单位</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a:solidFill>
                            <a:srgbClr val="FF0000"/>
                          </a:solidFill>
                          <a:effectLst/>
                          <a:latin typeface="Arial" panose="020B0604020202020204" pitchFamily="34" charset="0"/>
                        </a:rPr>
                        <a:t>安家补助费</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dirty="0">
                          <a:solidFill>
                            <a:srgbClr val="FF0000"/>
                          </a:solidFill>
                          <a:effectLst/>
                          <a:latin typeface="Arial" panose="020B0604020202020204" pitchFamily="34" charset="0"/>
                        </a:rPr>
                        <a:t>六个月统筹地区上年度职工月平均工资（广东省工伤赔偿标准）。</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FF0000"/>
                          </a:solidFill>
                          <a:effectLst/>
                          <a:latin typeface="Arial" panose="020B0604020202020204" pitchFamily="34" charset="0"/>
                        </a:rPr>
                        <a:t>用人单位</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8525">
                <a:tc>
                  <a:txBody>
                    <a:bodyPr/>
                    <a:lstStyle/>
                    <a:p>
                      <a:pPr algn="l" fontAlgn="ctr"/>
                      <a:r>
                        <a:rPr lang="zh-CN" altLang="en-US" sz="900" b="0" i="0" u="none" strike="noStrike">
                          <a:solidFill>
                            <a:srgbClr val="333333"/>
                          </a:solidFill>
                          <a:effectLst/>
                          <a:latin typeface="Arial" panose="020B0604020202020204" pitchFamily="34" charset="0"/>
                        </a:rPr>
                        <a:t>丧葬补助金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zh-CN" sz="900" b="0" i="0" u="none" strike="noStrike">
                          <a:solidFill>
                            <a:srgbClr val="333333"/>
                          </a:solidFill>
                          <a:effectLst/>
                          <a:latin typeface="Arial" panose="020B0604020202020204" pitchFamily="34" charset="0"/>
                        </a:rPr>
                        <a:t>6</a:t>
                      </a:r>
                      <a:r>
                        <a:rPr lang="zh-CN" altLang="en-US" sz="900" b="0" i="0" u="none" strike="noStrike">
                          <a:solidFill>
                            <a:srgbClr val="333333"/>
                          </a:solidFill>
                          <a:effectLst/>
                          <a:latin typeface="Arial" panose="020B0604020202020204" pitchFamily="34" charset="0"/>
                        </a:rPr>
                        <a:t>个月的统筹地区上年度职工月平均工资。</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3492">
                <a:tc>
                  <a:txBody>
                    <a:bodyPr/>
                    <a:lstStyle/>
                    <a:p>
                      <a:pPr algn="l" fontAlgn="ctr"/>
                      <a:r>
                        <a:rPr lang="zh-CN" altLang="en-US" sz="900" b="0" i="0" u="none" strike="noStrike">
                          <a:solidFill>
                            <a:srgbClr val="333333"/>
                          </a:solidFill>
                          <a:effectLst/>
                          <a:latin typeface="Arial" panose="020B0604020202020204" pitchFamily="34" charset="0"/>
                        </a:rPr>
                        <a:t>供养亲属抚恤金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配偶每月</a:t>
                      </a:r>
                      <a:r>
                        <a:rPr lang="en-US" altLang="zh-CN" sz="900" b="0" i="0" u="none" strike="noStrike">
                          <a:solidFill>
                            <a:srgbClr val="333333"/>
                          </a:solidFill>
                          <a:effectLst/>
                          <a:latin typeface="Arial" panose="020B0604020202020204" pitchFamily="34" charset="0"/>
                        </a:rPr>
                        <a:t>40%</a:t>
                      </a:r>
                      <a:r>
                        <a:rPr lang="zh-CN" altLang="en-US" sz="900" b="0" i="0" u="none" strike="noStrike">
                          <a:solidFill>
                            <a:srgbClr val="333333"/>
                          </a:solidFill>
                          <a:effectLst/>
                          <a:latin typeface="Arial" panose="020B0604020202020204" pitchFamily="34" charset="0"/>
                        </a:rPr>
                        <a:t>，其他亲属每人每月</a:t>
                      </a:r>
                      <a:r>
                        <a:rPr lang="en-US" altLang="zh-CN" sz="900" b="0" i="0" u="none" strike="noStrike">
                          <a:solidFill>
                            <a:srgbClr val="333333"/>
                          </a:solidFill>
                          <a:effectLst/>
                          <a:latin typeface="Arial" panose="020B0604020202020204" pitchFamily="34" charset="0"/>
                        </a:rPr>
                        <a:t>30%</a:t>
                      </a:r>
                      <a:r>
                        <a:rPr lang="zh-CN" altLang="en-US" sz="900" b="0" i="0" u="none" strike="noStrike">
                          <a:solidFill>
                            <a:srgbClr val="333333"/>
                          </a:solidFill>
                          <a:effectLst/>
                          <a:latin typeface="Arial" panose="020B0604020202020204" pitchFamily="34" charset="0"/>
                        </a:rPr>
                        <a:t>，孤寡老人或者孤儿每人每月在上述标准的基础上增加</a:t>
                      </a:r>
                      <a:r>
                        <a:rPr lang="en-US" altLang="zh-CN" sz="900" b="0" i="0" u="none" strike="noStrike">
                          <a:solidFill>
                            <a:srgbClr val="333333"/>
                          </a:solidFill>
                          <a:effectLst/>
                          <a:latin typeface="Arial" panose="020B0604020202020204" pitchFamily="34" charset="0"/>
                        </a:rPr>
                        <a:t>10%</a:t>
                      </a:r>
                      <a:r>
                        <a:rPr lang="zh-CN" altLang="en-US" sz="900" b="0" i="0" u="none" strike="noStrike">
                          <a:solidFill>
                            <a:srgbClr val="333333"/>
                          </a:solidFill>
                          <a:effectLst/>
                          <a:latin typeface="Arial" panose="020B0604020202020204" pitchFamily="34" charset="0"/>
                        </a:rPr>
                        <a:t>。核定的各供养亲属的抚恤金之和不应高于因工死亡职工生前的工资。</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a:solidFill>
                            <a:srgbClr val="333333"/>
                          </a:solidFill>
                          <a:effectLst/>
                          <a:latin typeface="Arial" panose="020B0604020202020204" pitchFamily="34" charset="0"/>
                        </a:rPr>
                        <a:t>一次性</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zh-CN" altLang="en-US" sz="900" b="0" i="0" u="none" strike="noStrike">
                          <a:solidFill>
                            <a:srgbClr val="333333"/>
                          </a:solidFill>
                          <a:effectLst/>
                          <a:latin typeface="Arial" panose="020B0604020202020204" pitchFamily="34" charset="0"/>
                        </a:rPr>
                        <a:t>上一年度全国城镇居民人均可支配收入的</a:t>
                      </a:r>
                      <a:r>
                        <a:rPr lang="en-US" altLang="zh-CN" sz="900" b="0" i="0" u="none" strike="noStrike">
                          <a:solidFill>
                            <a:srgbClr val="333333"/>
                          </a:solidFill>
                          <a:effectLst/>
                          <a:latin typeface="Arial" panose="020B0604020202020204" pitchFamily="34" charset="0"/>
                        </a:rPr>
                        <a:t>20</a:t>
                      </a:r>
                      <a:r>
                        <a:rPr lang="zh-CN" altLang="en-US" sz="900" b="0" i="0" u="none" strike="noStrike">
                          <a:solidFill>
                            <a:srgbClr val="333333"/>
                          </a:solidFill>
                          <a:effectLst/>
                          <a:latin typeface="Arial" panose="020B0604020202020204" pitchFamily="34" charset="0"/>
                        </a:rPr>
                        <a:t>倍。</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a:solidFill>
                            <a:srgbClr val="333333"/>
                          </a:solidFill>
                          <a:effectLst/>
                          <a:latin typeface="Arial" panose="020B0604020202020204" pitchFamily="34" charset="0"/>
                        </a:rPr>
                        <a:t>工亡补助金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r h="134564">
                <a:tc>
                  <a:txBody>
                    <a:bodyPr/>
                    <a:lstStyle/>
                    <a:p>
                      <a:pPr algn="l" fontAlgn="ctr"/>
                      <a:r>
                        <a:rPr lang="zh-CN" altLang="en-US" sz="900" b="0" i="0" u="none" strike="noStrike">
                          <a:solidFill>
                            <a:srgbClr val="333333"/>
                          </a:solidFill>
                          <a:effectLst/>
                          <a:latin typeface="Arial" panose="020B0604020202020204" pitchFamily="34" charset="0"/>
                        </a:rPr>
                        <a:t>下落不明</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zh-CN" altLang="en-US" sz="900" b="0" i="0" u="none" strike="noStrike">
                          <a:solidFill>
                            <a:srgbClr val="333333"/>
                          </a:solidFill>
                          <a:effectLst/>
                          <a:latin typeface="Arial" panose="020B0604020202020204" pitchFamily="34" charset="0"/>
                        </a:rPr>
                        <a:t>配偶每月</a:t>
                      </a:r>
                      <a:r>
                        <a:rPr lang="en-US" altLang="zh-CN" sz="900" b="0" i="0" u="none" strike="noStrike">
                          <a:solidFill>
                            <a:srgbClr val="333333"/>
                          </a:solidFill>
                          <a:effectLst/>
                          <a:latin typeface="Arial" panose="020B0604020202020204" pitchFamily="34" charset="0"/>
                        </a:rPr>
                        <a:t>40%</a:t>
                      </a:r>
                      <a:r>
                        <a:rPr lang="zh-CN" altLang="en-US" sz="900" b="0" i="0" u="none" strike="noStrike">
                          <a:solidFill>
                            <a:srgbClr val="333333"/>
                          </a:solidFill>
                          <a:effectLst/>
                          <a:latin typeface="Arial" panose="020B0604020202020204" pitchFamily="34" charset="0"/>
                        </a:rPr>
                        <a:t>，其他亲属每人每月</a:t>
                      </a:r>
                      <a:r>
                        <a:rPr lang="en-US" altLang="zh-CN" sz="900" b="0" i="0" u="none" strike="noStrike">
                          <a:solidFill>
                            <a:srgbClr val="333333"/>
                          </a:solidFill>
                          <a:effectLst/>
                          <a:latin typeface="Arial" panose="020B0604020202020204" pitchFamily="34" charset="0"/>
                        </a:rPr>
                        <a:t>30%</a:t>
                      </a:r>
                      <a:r>
                        <a:rPr lang="zh-CN" altLang="en-US" sz="900" b="0" i="0" u="none" strike="noStrike">
                          <a:solidFill>
                            <a:srgbClr val="333333"/>
                          </a:solidFill>
                          <a:effectLst/>
                          <a:latin typeface="Arial" panose="020B0604020202020204" pitchFamily="34" charset="0"/>
                        </a:rPr>
                        <a:t>，孤寡老人或者孤儿每人每月在上述标准的基础上增加</a:t>
                      </a:r>
                      <a:r>
                        <a:rPr lang="en-US" altLang="zh-CN" sz="900" b="0" i="0" u="none" strike="noStrike">
                          <a:solidFill>
                            <a:srgbClr val="333333"/>
                          </a:solidFill>
                          <a:effectLst/>
                          <a:latin typeface="Arial" panose="020B0604020202020204" pitchFamily="34" charset="0"/>
                        </a:rPr>
                        <a:t>10%</a:t>
                      </a:r>
                      <a:r>
                        <a:rPr lang="zh-CN" altLang="en-US" sz="900" b="0" i="0" u="none" strike="noStrike">
                          <a:solidFill>
                            <a:srgbClr val="333333"/>
                          </a:solidFill>
                          <a:effectLst/>
                          <a:latin typeface="Arial" panose="020B0604020202020204" pitchFamily="34" charset="0"/>
                        </a:rPr>
                        <a:t>。核定的各供养亲属的抚恤金之和不应高于因工死亡职工生前的工资。</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zh-CN" altLang="en-US" sz="900" b="0" i="0" u="none" strike="noStrike">
                          <a:solidFill>
                            <a:srgbClr val="7030A0"/>
                          </a:solidFill>
                          <a:effectLst/>
                          <a:latin typeface="Arial" panose="020B0604020202020204" pitchFamily="34" charset="0"/>
                        </a:rPr>
                        <a:t>工伤保险基金</a:t>
                      </a:r>
                    </a:p>
                  </a:txBody>
                  <a:tcPr marL="6663"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4564">
                <a:tc>
                  <a:txBody>
                    <a:bodyPr/>
                    <a:lstStyle/>
                    <a:p>
                      <a:pPr algn="l" fontAlgn="ctr"/>
                      <a:r>
                        <a:rPr lang="zh-CN" altLang="en-US" sz="900" b="0" i="0" u="none" strike="noStrike" dirty="0">
                          <a:solidFill>
                            <a:srgbClr val="333333"/>
                          </a:solidFill>
                          <a:effectLst/>
                          <a:latin typeface="Arial" panose="020B0604020202020204" pitchFamily="34" charset="0"/>
                        </a:rPr>
                        <a:t>供养亲属抚恤金</a:t>
                      </a:r>
                    </a:p>
                  </a:txBody>
                  <a:tcPr marL="159907" marR="6663" marT="6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24994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86585" y="2332965"/>
            <a:ext cx="4495800" cy="304800"/>
          </a:xfrm>
        </p:spPr>
        <p:txBody>
          <a:bodyPr>
            <a:noAutofit/>
          </a:bodyPr>
          <a:lstStyle/>
          <a:p>
            <a:r>
              <a:rPr lang="zh-CN" altLang="en-US" sz="8800" dirty="0" smtClean="0"/>
              <a:t>谢谢！</a:t>
            </a:r>
            <a:endParaRPr lang="en-US" sz="8800"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13</a:t>
            </a:fld>
            <a:endParaRPr lang="en-US"/>
          </a:p>
        </p:txBody>
      </p:sp>
      <p:sp>
        <p:nvSpPr>
          <p:cNvPr id="3" name="Footer Placeholder 2"/>
          <p:cNvSpPr>
            <a:spLocks noGrp="1"/>
          </p:cNvSpPr>
          <p:nvPr>
            <p:ph type="ftr" sz="quarter" idx="11"/>
          </p:nvPr>
        </p:nvSpPr>
        <p:spPr/>
        <p:txBody>
          <a:bodyPr/>
          <a:lstStyle/>
          <a:p>
            <a:r>
              <a:rPr lang="en-US" smtClean="0"/>
              <a:t>© 2018 Willis Towers Watson. All rights reserved. Proprietary and Confidential. For Willis Towers Watson and Willis Towers Watson client use only.</a:t>
            </a:r>
            <a:endParaRPr lang="en-US" dirty="0"/>
          </a:p>
        </p:txBody>
      </p:sp>
      <p:sp>
        <p:nvSpPr>
          <p:cNvPr id="6"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Tree>
    <p:custDataLst>
      <p:tags r:id="rId1"/>
    </p:custDataLst>
    <p:extLst>
      <p:ext uri="{BB962C8B-B14F-4D97-AF65-F5344CB8AC3E}">
        <p14:creationId xmlns:p14="http://schemas.microsoft.com/office/powerpoint/2010/main" val="121563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r>
              <a:rPr lang="zh-CN" altLang="en-US" dirty="0" smtClean="0"/>
              <a:t>“大众创业，万众创新”的轨迹</a:t>
            </a:r>
            <a:r>
              <a:rPr lang="en-US" dirty="0"/>
              <a:t/>
            </a:r>
            <a:br>
              <a:rPr lang="en-US" dirty="0"/>
            </a:br>
            <a:endParaRPr lang="en-US" dirty="0"/>
          </a:p>
        </p:txBody>
      </p:sp>
      <p:sp>
        <p:nvSpPr>
          <p:cNvPr id="5" name="Text Placeholder 4"/>
          <p:cNvSpPr>
            <a:spLocks noGrp="1"/>
          </p:cNvSpPr>
          <p:nvPr>
            <p:ph type="body" sz="quarter" idx="13"/>
            <p:custDataLst>
              <p:tags r:id="rId3"/>
            </p:custDataLst>
          </p:nvPr>
        </p:nvSpPr>
        <p:spPr/>
        <p:txBody>
          <a:bodyPr/>
          <a:lstStyle/>
          <a:p>
            <a:endParaRPr lang="en-US" dirty="0"/>
          </a:p>
        </p:txBody>
      </p:sp>
      <p:sp>
        <p:nvSpPr>
          <p:cNvPr id="6" name="Text Placeholder 5"/>
          <p:cNvSpPr>
            <a:spLocks noGrp="1"/>
          </p:cNvSpPr>
          <p:nvPr>
            <p:ph idx="1"/>
            <p:custDataLst>
              <p:tags r:id="rId4"/>
            </p:custDataLst>
          </p:nvPr>
        </p:nvSpPr>
        <p:spPr>
          <a:xfrm>
            <a:off x="449263" y="1403680"/>
            <a:ext cx="5002303" cy="4619801"/>
          </a:xfrm>
        </p:spPr>
        <p:txBody>
          <a:bodyPr/>
          <a:lstStyle/>
          <a:p>
            <a:pPr algn="just"/>
            <a:r>
              <a:rPr lang="zh-CN" altLang="en-US" dirty="0"/>
              <a:t>双</a:t>
            </a:r>
            <a:r>
              <a:rPr lang="zh-CN" altLang="en-US" dirty="0" smtClean="0"/>
              <a:t>创轨迹：</a:t>
            </a:r>
            <a:endParaRPr lang="en-US" altLang="zh-CN" dirty="0" smtClean="0"/>
          </a:p>
          <a:p>
            <a:pPr marL="514350" lvl="2" indent="-285750" algn="just">
              <a:buFont typeface="Arial" panose="020B0604020202020204" pitchFamily="34" charset="0"/>
              <a:buChar char="•"/>
            </a:pPr>
            <a:r>
              <a:rPr lang="en-US" altLang="zh-CN" dirty="0" smtClean="0"/>
              <a:t>2015</a:t>
            </a:r>
            <a:r>
              <a:rPr lang="zh-CN" altLang="en-US" dirty="0" smtClean="0"/>
              <a:t>年从全面开花到向一线城市集中</a:t>
            </a:r>
            <a:endParaRPr lang="en-US" altLang="zh-CN" dirty="0" smtClean="0"/>
          </a:p>
          <a:p>
            <a:pPr marL="742950" lvl="3" indent="-285750" algn="just">
              <a:lnSpc>
                <a:spcPct val="150000"/>
              </a:lnSpc>
              <a:buFont typeface="Arial" panose="020B0604020202020204" pitchFamily="34" charset="0"/>
              <a:buChar char="•"/>
            </a:pPr>
            <a:r>
              <a:rPr lang="zh-CN" altLang="en-US" sz="1000" dirty="0"/>
              <a:t>数据显示，</a:t>
            </a:r>
            <a:r>
              <a:rPr lang="en-US" altLang="zh-CN" sz="1000" dirty="0"/>
              <a:t>2016</a:t>
            </a:r>
            <a:r>
              <a:rPr lang="zh-CN" altLang="en-US" sz="1000" dirty="0"/>
              <a:t>年北京、深圳、上海、广州四个城市的双创分指数占全国总量的</a:t>
            </a:r>
            <a:r>
              <a:rPr lang="en-US" altLang="zh-CN" sz="1000" dirty="0"/>
              <a:t>45.89%</a:t>
            </a:r>
            <a:r>
              <a:rPr lang="zh-CN" altLang="en-US" sz="1000" dirty="0"/>
              <a:t>，较</a:t>
            </a:r>
            <a:r>
              <a:rPr lang="en-US" altLang="zh-CN" sz="1000" dirty="0"/>
              <a:t>2015</a:t>
            </a:r>
            <a:r>
              <a:rPr lang="zh-CN" altLang="en-US" sz="1000" dirty="0"/>
              <a:t>年上升</a:t>
            </a:r>
            <a:r>
              <a:rPr lang="en-US" altLang="zh-CN" sz="1000" dirty="0"/>
              <a:t>2.24</a:t>
            </a:r>
            <a:r>
              <a:rPr lang="zh-CN" altLang="en-US" sz="1000" dirty="0"/>
              <a:t>个百分点。超过一半的线上双创活动集中于北京、上海、广州、深圳四个一线城市。后线城市更依赖线下实体结合线上的创新创业项目</a:t>
            </a:r>
            <a:r>
              <a:rPr lang="zh-CN" altLang="en-US" sz="1000" dirty="0" smtClean="0"/>
              <a:t>。</a:t>
            </a:r>
            <a:endParaRPr lang="en-US" altLang="zh-CN" sz="1000" dirty="0" smtClean="0"/>
          </a:p>
          <a:p>
            <a:pPr marL="742950" lvl="3" indent="-285750" algn="just">
              <a:lnSpc>
                <a:spcPct val="150000"/>
              </a:lnSpc>
              <a:buFont typeface="Arial" panose="020B0604020202020204" pitchFamily="34" charset="0"/>
              <a:buChar char="•"/>
            </a:pPr>
            <a:r>
              <a:rPr lang="zh-CN" altLang="en-US" sz="1000" dirty="0"/>
              <a:t>沿海经济发达地区的创业表现依然强劲。</a:t>
            </a:r>
            <a:r>
              <a:rPr lang="en-US" altLang="zh-CN" sz="1000" dirty="0"/>
              <a:t>50</a:t>
            </a:r>
            <a:r>
              <a:rPr lang="zh-CN" altLang="en-US" sz="1000" dirty="0"/>
              <a:t>强中，广东省有</a:t>
            </a:r>
            <a:r>
              <a:rPr lang="en-US" altLang="zh-CN" sz="1000" dirty="0"/>
              <a:t>5</a:t>
            </a:r>
            <a:r>
              <a:rPr lang="zh-CN" altLang="en-US" sz="1000" dirty="0"/>
              <a:t>个城市入榜；江苏、浙江、山东各有</a:t>
            </a:r>
            <a:r>
              <a:rPr lang="en-US" altLang="zh-CN" sz="1000" dirty="0"/>
              <a:t>4</a:t>
            </a:r>
            <a:r>
              <a:rPr lang="zh-CN" altLang="en-US" sz="1000" dirty="0"/>
              <a:t>个城市入榜；安徽、河北各有</a:t>
            </a:r>
            <a:r>
              <a:rPr lang="en-US" altLang="zh-CN" sz="1000" dirty="0"/>
              <a:t>3</a:t>
            </a:r>
            <a:r>
              <a:rPr lang="zh-CN" altLang="en-US" sz="1000" dirty="0"/>
              <a:t>个城市入榜；四川、辽宁、福建、广西则各有</a:t>
            </a:r>
            <a:r>
              <a:rPr lang="en-US" altLang="zh-CN" sz="1000" dirty="0"/>
              <a:t>2</a:t>
            </a:r>
            <a:r>
              <a:rPr lang="zh-CN" altLang="en-US" sz="1000" dirty="0"/>
              <a:t>个城市入榜。西部地区有</a:t>
            </a:r>
            <a:r>
              <a:rPr lang="en-US" altLang="zh-CN" sz="1000" dirty="0"/>
              <a:t>11</a:t>
            </a:r>
            <a:r>
              <a:rPr lang="zh-CN" altLang="en-US" sz="1000" dirty="0"/>
              <a:t>个城市入榜</a:t>
            </a:r>
            <a:r>
              <a:rPr lang="en-US" altLang="zh-CN" sz="1000" dirty="0"/>
              <a:t>50</a:t>
            </a:r>
            <a:r>
              <a:rPr lang="zh-CN" altLang="en-US" sz="1000" dirty="0"/>
              <a:t>强。</a:t>
            </a:r>
            <a:endParaRPr lang="en-US" altLang="zh-CN" sz="1000" dirty="0" smtClean="0"/>
          </a:p>
          <a:p>
            <a:pPr lvl="2" indent="0" algn="just">
              <a:buNone/>
            </a:pPr>
            <a:endParaRPr lang="en-US" altLang="zh-CN" dirty="0" smtClean="0"/>
          </a:p>
          <a:p>
            <a:pPr marL="514350" lvl="2" indent="-285750" algn="just">
              <a:buFont typeface="Arial" panose="020B0604020202020204" pitchFamily="34" charset="0"/>
              <a:buChar char="•"/>
            </a:pPr>
            <a:r>
              <a:rPr lang="en-US" dirty="0" smtClean="0"/>
              <a:t>2016</a:t>
            </a:r>
            <a:r>
              <a:rPr lang="zh-CN" altLang="en-US" dirty="0" smtClean="0"/>
              <a:t>年回归理性，四年成创业企业难过的坎</a:t>
            </a:r>
            <a:endParaRPr lang="en-US" altLang="zh-CN" dirty="0" smtClean="0"/>
          </a:p>
          <a:p>
            <a:pPr marL="742950" lvl="3" indent="-285750" algn="just">
              <a:lnSpc>
                <a:spcPct val="150000"/>
              </a:lnSpc>
              <a:buFont typeface="Arial" panose="020B0604020202020204" pitchFamily="34" charset="0"/>
              <a:buChar char="•"/>
            </a:pPr>
            <a:r>
              <a:rPr lang="en-US" altLang="zh-CN" sz="1000" dirty="0"/>
              <a:t>2016</a:t>
            </a:r>
            <a:r>
              <a:rPr lang="zh-CN" altLang="en-US" sz="1000" dirty="0"/>
              <a:t>年，投资者更为审慎，创业者更为小心，全年与移动互联相关的创新创业活动呈现理性推进的状态</a:t>
            </a:r>
            <a:r>
              <a:rPr lang="zh-CN" altLang="en-US" sz="1000" dirty="0" smtClean="0"/>
              <a:t>。</a:t>
            </a:r>
            <a:endParaRPr lang="en-US" altLang="zh-CN" sz="1000" dirty="0" smtClean="0"/>
          </a:p>
          <a:p>
            <a:pPr marL="742950" lvl="3" indent="-285750" algn="just">
              <a:lnSpc>
                <a:spcPct val="150000"/>
              </a:lnSpc>
              <a:buFont typeface="Arial" panose="020B0604020202020204" pitchFamily="34" charset="0"/>
              <a:buChar char="•"/>
            </a:pPr>
            <a:r>
              <a:rPr lang="zh-CN" altLang="en-US" sz="1000" dirty="0" smtClean="0"/>
              <a:t>而</a:t>
            </a:r>
            <a:r>
              <a:rPr lang="zh-CN" altLang="en-US" sz="1000" dirty="0"/>
              <a:t>这些样本中，智能硬件、教育、房产、汽车、</a:t>
            </a:r>
            <a:r>
              <a:rPr lang="en-US" sz="1000" dirty="0"/>
              <a:t>O2O</a:t>
            </a:r>
            <a:r>
              <a:rPr lang="zh-CN" altLang="en-US" sz="1000" dirty="0"/>
              <a:t>等是死亡率较高的创业领域</a:t>
            </a:r>
            <a:r>
              <a:rPr lang="zh-CN" altLang="en-US" sz="1000" dirty="0" smtClean="0"/>
              <a:t>。</a:t>
            </a:r>
            <a:endParaRPr lang="en-US" altLang="zh-CN" sz="1000" dirty="0" smtClean="0"/>
          </a:p>
          <a:p>
            <a:pPr marL="742950" lvl="3" indent="-285750" algn="just">
              <a:lnSpc>
                <a:spcPct val="150000"/>
              </a:lnSpc>
              <a:buFont typeface="Arial" panose="020B0604020202020204" pitchFamily="34" charset="0"/>
              <a:buChar char="•"/>
            </a:pPr>
            <a:r>
              <a:rPr lang="zh-CN" altLang="en-US" sz="1000" dirty="0"/>
              <a:t>越来越多的创业者正在</a:t>
            </a:r>
            <a:r>
              <a:rPr lang="en-US" sz="1000" dirty="0"/>
              <a:t>“</a:t>
            </a:r>
            <a:r>
              <a:rPr lang="zh-CN" altLang="en-US" sz="1000" dirty="0"/>
              <a:t>脱虚向实</a:t>
            </a:r>
            <a:r>
              <a:rPr lang="en-US" sz="1000" dirty="0"/>
              <a:t>”</a:t>
            </a:r>
            <a:r>
              <a:rPr lang="zh-CN" altLang="en-US" sz="1000" dirty="0"/>
              <a:t>，试图寻找更为务实的方式，致力于将创新创业与实体制造业直接联系起来。</a:t>
            </a:r>
            <a:endParaRPr lang="en-US" altLang="zh-CN" sz="1000" dirty="0"/>
          </a:p>
          <a:p>
            <a:pPr lvl="3" indent="0" algn="just">
              <a:lnSpc>
                <a:spcPct val="150000"/>
              </a:lnSpc>
              <a:buNone/>
            </a:pPr>
            <a:endParaRPr lang="en-US" sz="1000" dirty="0"/>
          </a:p>
        </p:txBody>
      </p:sp>
      <p:sp>
        <p:nvSpPr>
          <p:cNvPr id="4" name="Slide Number Placeholder 3"/>
          <p:cNvSpPr>
            <a:spLocks noGrp="1"/>
          </p:cNvSpPr>
          <p:nvPr>
            <p:ph type="sldNum" sz="quarter" idx="4"/>
          </p:nvPr>
        </p:nvSpPr>
        <p:spPr/>
        <p:txBody>
          <a:bodyPr/>
          <a:lstStyle/>
          <a:p>
            <a:fld id="{2083E393-C0BF-4ED8-8545-7E4C90AFF831}" type="slidenum">
              <a:rPr lang="en-US" smtClean="0"/>
              <a:pPr/>
              <a:t>2</a:t>
            </a:fld>
            <a:endParaRPr lang="en-US"/>
          </a:p>
        </p:txBody>
      </p:sp>
      <p:sp>
        <p:nvSpPr>
          <p:cNvPr id="3" name="Footer Placeholder 2"/>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a:p>
        </p:txBody>
      </p:sp>
      <p:sp>
        <p:nvSpPr>
          <p:cNvPr id="8" name="Path"/>
          <p:cNvSpPr/>
          <p:nvPr/>
        </p:nvSpPr>
        <p:spPr>
          <a:xfrm>
            <a:off x="449263" y="6631921"/>
            <a:ext cx="5570444" cy="22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b="1" dirty="0">
              <a:solidFill>
                <a:schemeClr val="tx1"/>
              </a:solidFill>
            </a:endParaRPr>
          </a:p>
        </p:txBody>
      </p:sp>
      <p:sp>
        <p:nvSpPr>
          <p:cNvPr id="7" name="TextBox 6"/>
          <p:cNvSpPr txBox="1"/>
          <p:nvPr/>
        </p:nvSpPr>
        <p:spPr>
          <a:xfrm>
            <a:off x="449263" y="6047974"/>
            <a:ext cx="5988107" cy="215444"/>
          </a:xfrm>
          <a:prstGeom prst="rect">
            <a:avLst/>
          </a:prstGeom>
          <a:noFill/>
        </p:spPr>
        <p:txBody>
          <a:bodyPr wrap="square" rtlCol="0">
            <a:spAutoFit/>
          </a:bodyPr>
          <a:lstStyle/>
          <a:p>
            <a:r>
              <a:rPr lang="zh-CN" altLang="en-US" sz="800" dirty="0" smtClean="0"/>
              <a:t>数据来源：</a:t>
            </a:r>
            <a:r>
              <a:rPr lang="en-US" altLang="zh-CN" sz="800" dirty="0" smtClean="0"/>
              <a:t>《2016</a:t>
            </a:r>
            <a:r>
              <a:rPr lang="zh-CN" altLang="en-US" sz="800" dirty="0" smtClean="0"/>
              <a:t>中国创新创业报告</a:t>
            </a:r>
            <a:r>
              <a:rPr lang="en-US" altLang="zh-CN" sz="800" dirty="0" smtClean="0"/>
              <a:t>》</a:t>
            </a:r>
            <a:endParaRPr lang="en-US" sz="800" dirty="0"/>
          </a:p>
        </p:txBody>
      </p:sp>
      <p:pic>
        <p:nvPicPr>
          <p:cNvPr id="9" name="Picture 8"/>
          <p:cNvPicPr>
            <a:picLocks noChangeAspect="1"/>
          </p:cNvPicPr>
          <p:nvPr/>
        </p:nvPicPr>
        <p:blipFill>
          <a:blip r:embed="rId7"/>
          <a:stretch>
            <a:fillRect/>
          </a:stretch>
        </p:blipFill>
        <p:spPr>
          <a:xfrm>
            <a:off x="5734799" y="1403680"/>
            <a:ext cx="2710804" cy="2010079"/>
          </a:xfrm>
          <a:prstGeom prst="rect">
            <a:avLst/>
          </a:prstGeom>
        </p:spPr>
      </p:pic>
      <p:graphicFrame>
        <p:nvGraphicFramePr>
          <p:cNvPr id="17" name="Chart 16"/>
          <p:cNvGraphicFramePr/>
          <p:nvPr>
            <p:extLst>
              <p:ext uri="{D42A27DB-BD31-4B8C-83A1-F6EECF244321}">
                <p14:modId xmlns:p14="http://schemas.microsoft.com/office/powerpoint/2010/main" val="3128313664"/>
              </p:ext>
            </p:extLst>
          </p:nvPr>
        </p:nvGraphicFramePr>
        <p:xfrm>
          <a:off x="5538652" y="3596464"/>
          <a:ext cx="3474719" cy="2540949"/>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extLst>
      <p:ext uri="{BB962C8B-B14F-4D97-AF65-F5344CB8AC3E}">
        <p14:creationId xmlns:p14="http://schemas.microsoft.com/office/powerpoint/2010/main" val="178490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2083E393-C0BF-4ED8-8545-7E4C90AFF831}" type="slidenum">
              <a:rPr lang="en-US" smtClean="0"/>
              <a:pPr/>
              <a:t>3</a:t>
            </a:fld>
            <a:endParaRPr lang="en-US" dirty="0"/>
          </a:p>
        </p:txBody>
      </p:sp>
      <p:sp>
        <p:nvSpPr>
          <p:cNvPr id="6" name="Footer Placeholder 5"/>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dirty="0"/>
          </a:p>
        </p:txBody>
      </p:sp>
      <p:pic>
        <p:nvPicPr>
          <p:cNvPr id="7" name="Picture 6"/>
          <p:cNvPicPr>
            <a:picLocks noChangeAspect="1"/>
          </p:cNvPicPr>
          <p:nvPr/>
        </p:nvPicPr>
        <p:blipFill>
          <a:blip r:embed="rId3"/>
          <a:stretch>
            <a:fillRect/>
          </a:stretch>
        </p:blipFill>
        <p:spPr>
          <a:xfrm>
            <a:off x="404419" y="2221281"/>
            <a:ext cx="5330380" cy="3447685"/>
          </a:xfrm>
          <a:prstGeom prst="rect">
            <a:avLst/>
          </a:prstGeom>
        </p:spPr>
      </p:pic>
      <p:sp>
        <p:nvSpPr>
          <p:cNvPr id="8" name="TextBox 7"/>
          <p:cNvSpPr txBox="1"/>
          <p:nvPr/>
        </p:nvSpPr>
        <p:spPr>
          <a:xfrm>
            <a:off x="626363" y="1412870"/>
            <a:ext cx="8113217" cy="954107"/>
          </a:xfrm>
          <a:prstGeom prst="rect">
            <a:avLst/>
          </a:prstGeom>
          <a:noFill/>
        </p:spPr>
        <p:txBody>
          <a:bodyPr wrap="square" rtlCol="0">
            <a:spAutoFit/>
          </a:bodyPr>
          <a:lstStyle/>
          <a:p>
            <a:r>
              <a:rPr lang="zh-CN" altLang="en-US" sz="2800" dirty="0" smtClean="0"/>
              <a:t>所谓企业的“企”，就是人在上，我们每一位创造者，既是我们企业的立本之源，也是企业的财富之根</a:t>
            </a:r>
            <a:endParaRPr lang="en-US" sz="2800" dirty="0"/>
          </a:p>
        </p:txBody>
      </p:sp>
      <p:sp>
        <p:nvSpPr>
          <p:cNvPr id="9" name="TextBox 8"/>
          <p:cNvSpPr txBox="1"/>
          <p:nvPr/>
        </p:nvSpPr>
        <p:spPr>
          <a:xfrm>
            <a:off x="5548325" y="3067411"/>
            <a:ext cx="3191256" cy="156966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en-US" sz="1600" dirty="0" smtClean="0"/>
              <a:t>增强员工的归属感与使命感</a:t>
            </a:r>
            <a:endParaRPr lang="en-US" altLang="zh-CN" sz="1600" dirty="0" smtClean="0"/>
          </a:p>
          <a:p>
            <a:pPr marL="285750" indent="-285750">
              <a:lnSpc>
                <a:spcPct val="200000"/>
              </a:lnSpc>
              <a:buFont typeface="Arial" panose="020B0604020202020204" pitchFamily="34" charset="0"/>
              <a:buChar char="•"/>
            </a:pPr>
            <a:r>
              <a:rPr lang="zh-CN" altLang="en-US" sz="1600" dirty="0" smtClean="0"/>
              <a:t>提升员工对企业的忠诚度</a:t>
            </a:r>
            <a:endParaRPr lang="en-US" altLang="zh-CN" sz="1600" dirty="0" smtClean="0"/>
          </a:p>
          <a:p>
            <a:pPr marL="285750" indent="-285750">
              <a:lnSpc>
                <a:spcPct val="200000"/>
              </a:lnSpc>
              <a:buFont typeface="Arial" panose="020B0604020202020204" pitchFamily="34" charset="0"/>
              <a:buChar char="•"/>
            </a:pPr>
            <a:r>
              <a:rPr lang="zh-CN" altLang="en-US" sz="1600" dirty="0" smtClean="0"/>
              <a:t>让员工与企业共同发展</a:t>
            </a:r>
            <a:endParaRPr lang="en-US" sz="1600" dirty="0"/>
          </a:p>
        </p:txBody>
      </p:sp>
      <p:sp>
        <p:nvSpPr>
          <p:cNvPr id="10" name="TextBox 9"/>
          <p:cNvSpPr txBox="1"/>
          <p:nvPr/>
        </p:nvSpPr>
        <p:spPr>
          <a:xfrm>
            <a:off x="5491518" y="2635669"/>
            <a:ext cx="3004782" cy="369332"/>
          </a:xfrm>
          <a:prstGeom prst="rect">
            <a:avLst/>
          </a:prstGeom>
          <a:noFill/>
        </p:spPr>
        <p:txBody>
          <a:bodyPr wrap="square" rtlCol="0">
            <a:spAutoFit/>
          </a:bodyPr>
          <a:lstStyle/>
          <a:p>
            <a:r>
              <a:rPr lang="zh-CN" altLang="en-US" dirty="0"/>
              <a:t>企业的健康</a:t>
            </a:r>
            <a:r>
              <a:rPr lang="zh-CN" altLang="en-US" dirty="0" smtClean="0"/>
              <a:t>发展的重要主题</a:t>
            </a:r>
            <a:endParaRPr lang="en-US" dirty="0"/>
          </a:p>
        </p:txBody>
      </p:sp>
    </p:spTree>
    <p:extLst>
      <p:ext uri="{BB962C8B-B14F-4D97-AF65-F5344CB8AC3E}">
        <p14:creationId xmlns:p14="http://schemas.microsoft.com/office/powerpoint/2010/main" val="178900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zh-CN" altLang="en-US" dirty="0" smtClean="0"/>
              <a:t>不完善的员工管理制度会给初创企业带来很大的负面影响</a:t>
            </a:r>
            <a:endParaRPr lang="en-US" dirty="0"/>
          </a:p>
        </p:txBody>
      </p:sp>
      <p:sp>
        <p:nvSpPr>
          <p:cNvPr id="3" name="Text Placeholder 2"/>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4</a:t>
            </a:fld>
            <a:endParaRPr lang="en-US" dirty="0"/>
          </a:p>
        </p:txBody>
      </p:sp>
      <p:sp>
        <p:nvSpPr>
          <p:cNvPr id="6" name="Footer Placeholder 5"/>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dirty="0"/>
          </a:p>
        </p:txBody>
      </p:sp>
      <p:sp>
        <p:nvSpPr>
          <p:cNvPr id="7" name="TextBox 6"/>
          <p:cNvSpPr txBox="1"/>
          <p:nvPr/>
        </p:nvSpPr>
        <p:spPr>
          <a:xfrm>
            <a:off x="4365808" y="6053745"/>
            <a:ext cx="5988107" cy="215444"/>
          </a:xfrm>
          <a:prstGeom prst="rect">
            <a:avLst/>
          </a:prstGeom>
          <a:noFill/>
        </p:spPr>
        <p:txBody>
          <a:bodyPr wrap="square" rtlCol="0">
            <a:spAutoFit/>
          </a:bodyPr>
          <a:lstStyle/>
          <a:p>
            <a:r>
              <a:rPr lang="zh-CN" altLang="en-US" sz="800" dirty="0" smtClean="0"/>
              <a:t>数据来源：</a:t>
            </a:r>
            <a:r>
              <a:rPr lang="en-US" altLang="zh-CN" sz="800" dirty="0" smtClean="0"/>
              <a:t>《2017</a:t>
            </a:r>
            <a:r>
              <a:rPr lang="zh-CN" altLang="en-US" sz="800" dirty="0" smtClean="0"/>
              <a:t>中国早期企业用工风险调研报告</a:t>
            </a:r>
            <a:r>
              <a:rPr lang="en-US" altLang="zh-CN" sz="800" dirty="0" smtClean="0"/>
              <a:t>》</a:t>
            </a:r>
            <a:endParaRPr lang="en-US" sz="800" dirty="0"/>
          </a:p>
        </p:txBody>
      </p:sp>
      <p:graphicFrame>
        <p:nvGraphicFramePr>
          <p:cNvPr id="11" name="Chart 10"/>
          <p:cNvGraphicFramePr/>
          <p:nvPr>
            <p:extLst>
              <p:ext uri="{D42A27DB-BD31-4B8C-83A1-F6EECF244321}">
                <p14:modId xmlns:p14="http://schemas.microsoft.com/office/powerpoint/2010/main" val="4128703217"/>
              </p:ext>
            </p:extLst>
          </p:nvPr>
        </p:nvGraphicFramePr>
        <p:xfrm>
          <a:off x="4572000" y="1312888"/>
          <a:ext cx="3787070" cy="29819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02301" y="1528285"/>
            <a:ext cx="3509245"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400" dirty="0">
                <a:solidFill>
                  <a:srgbClr val="0070C0"/>
                </a:solidFill>
              </a:rPr>
              <a:t>早期企业最容易因为什么事情发生劳动纠纷？</a:t>
            </a:r>
            <a:r>
              <a:rPr lang="zh-CN" altLang="en-US" sz="1400" dirty="0" smtClean="0">
                <a:solidFill>
                  <a:srgbClr val="0070C0"/>
                </a:solidFill>
              </a:rPr>
              <a:t>答案：劳动</a:t>
            </a:r>
            <a:r>
              <a:rPr lang="zh-CN" altLang="en-US" sz="1400" dirty="0">
                <a:solidFill>
                  <a:srgbClr val="0070C0"/>
                </a:solidFill>
              </a:rPr>
              <a:t>关系解除和薪酬福利</a:t>
            </a:r>
            <a:endParaRPr lang="en-US" altLang="zh-CN" sz="1400" dirty="0">
              <a:solidFill>
                <a:srgbClr val="0070C0"/>
              </a:solidFill>
            </a:endParaRPr>
          </a:p>
          <a:p>
            <a:pPr marL="285750" indent="-285750">
              <a:lnSpc>
                <a:spcPct val="150000"/>
              </a:lnSpc>
              <a:buFont typeface="Wingdings" panose="05000000000000000000" pitchFamily="2" charset="2"/>
              <a:buChar char="§"/>
            </a:pPr>
            <a:r>
              <a:rPr lang="zh-CN" altLang="en-US" sz="1400" dirty="0">
                <a:solidFill>
                  <a:srgbClr val="0070C0"/>
                </a:solidFill>
              </a:rPr>
              <a:t>导致劳动争议的众多原因中，劳动关系解除和薪酬福利占比过半</a:t>
            </a:r>
            <a:endParaRPr lang="en-US" altLang="zh-CN" sz="1400" dirty="0">
              <a:solidFill>
                <a:srgbClr val="0070C0"/>
              </a:solidFill>
            </a:endParaRPr>
          </a:p>
          <a:p>
            <a:pPr>
              <a:lnSpc>
                <a:spcPct val="150000"/>
              </a:lnSpc>
            </a:pPr>
            <a:r>
              <a:rPr lang="en-US" sz="1400" dirty="0" smtClean="0">
                <a:solidFill>
                  <a:srgbClr val="0070C0"/>
                </a:solidFill>
              </a:rPr>
              <a:t> </a:t>
            </a:r>
            <a:endParaRPr lang="en-US" sz="1400" dirty="0">
              <a:solidFill>
                <a:srgbClr val="0070C0"/>
              </a:solidFill>
            </a:endParaRPr>
          </a:p>
        </p:txBody>
      </p:sp>
      <p:sp>
        <p:nvSpPr>
          <p:cNvPr id="13" name="TextBox 12"/>
          <p:cNvSpPr txBox="1"/>
          <p:nvPr/>
        </p:nvSpPr>
        <p:spPr>
          <a:xfrm>
            <a:off x="5114501" y="4530473"/>
            <a:ext cx="3244569" cy="166199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400" dirty="0">
                <a:solidFill>
                  <a:schemeClr val="accent1"/>
                </a:solidFill>
              </a:rPr>
              <a:t>每五次劳动争议中有一次会走向仲裁</a:t>
            </a:r>
            <a:r>
              <a:rPr lang="en-US" altLang="zh-CN" sz="1400" dirty="0">
                <a:solidFill>
                  <a:schemeClr val="accent1"/>
                </a:solidFill>
              </a:rPr>
              <a:t>/</a:t>
            </a:r>
            <a:r>
              <a:rPr lang="zh-CN" altLang="en-US" sz="1400" dirty="0">
                <a:solidFill>
                  <a:schemeClr val="accent1"/>
                </a:solidFill>
              </a:rPr>
              <a:t>诉讼</a:t>
            </a:r>
            <a:endParaRPr lang="en-US" altLang="zh-CN" sz="1400" dirty="0">
              <a:solidFill>
                <a:schemeClr val="accent1"/>
              </a:solidFill>
            </a:endParaRPr>
          </a:p>
          <a:p>
            <a:pPr marL="285750" indent="-285750">
              <a:lnSpc>
                <a:spcPct val="150000"/>
              </a:lnSpc>
              <a:buFont typeface="Wingdings" panose="05000000000000000000" pitchFamily="2" charset="2"/>
              <a:buChar char="§"/>
            </a:pPr>
            <a:r>
              <a:rPr lang="zh-CN" altLang="en-US" sz="1400" dirty="0">
                <a:solidFill>
                  <a:schemeClr val="accent1"/>
                </a:solidFill>
              </a:rPr>
              <a:t>仲裁或诉讼对企业来说无疑意味着更高的解决争议的时间和经济</a:t>
            </a:r>
            <a:r>
              <a:rPr lang="zh-CN" altLang="en-US" sz="1400" dirty="0" smtClean="0">
                <a:solidFill>
                  <a:schemeClr val="accent1"/>
                </a:solidFill>
              </a:rPr>
              <a:t>成本</a:t>
            </a:r>
            <a:endParaRPr lang="zh-CN" altLang="en-US" sz="1400" dirty="0">
              <a:solidFill>
                <a:schemeClr val="accent1"/>
              </a:solidFill>
            </a:endParaRPr>
          </a:p>
          <a:p>
            <a:r>
              <a:rPr lang="en-US" dirty="0" smtClean="0">
                <a:solidFill>
                  <a:schemeClr val="accent1"/>
                </a:solidFill>
              </a:rPr>
              <a:t> </a:t>
            </a:r>
            <a:endParaRPr lang="en-US" dirty="0">
              <a:solidFill>
                <a:schemeClr val="accent1"/>
              </a:solidFill>
            </a:endParaRPr>
          </a:p>
        </p:txBody>
      </p:sp>
      <p:sp>
        <p:nvSpPr>
          <p:cNvPr id="16" name="Isosceles Triangle 15"/>
          <p:cNvSpPr/>
          <p:nvPr/>
        </p:nvSpPr>
        <p:spPr>
          <a:xfrm rot="16200000">
            <a:off x="3224869" y="1846997"/>
            <a:ext cx="1681407" cy="708053"/>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p:cNvGraphicFramePr/>
          <p:nvPr>
            <p:extLst>
              <p:ext uri="{D42A27DB-BD31-4B8C-83A1-F6EECF244321}">
                <p14:modId xmlns:p14="http://schemas.microsoft.com/office/powerpoint/2010/main" val="745624"/>
              </p:ext>
            </p:extLst>
          </p:nvPr>
        </p:nvGraphicFramePr>
        <p:xfrm>
          <a:off x="506191" y="3359398"/>
          <a:ext cx="3663831" cy="2833068"/>
        </p:xfrm>
        <a:graphic>
          <a:graphicData uri="http://schemas.openxmlformats.org/drawingml/2006/chart">
            <c:chart xmlns:c="http://schemas.openxmlformats.org/drawingml/2006/chart" xmlns:r="http://schemas.openxmlformats.org/officeDocument/2006/relationships" r:id="rId4"/>
          </a:graphicData>
        </a:graphic>
      </p:graphicFrame>
      <p:sp>
        <p:nvSpPr>
          <p:cNvPr id="18" name="Isosceles Triangle 17"/>
          <p:cNvSpPr/>
          <p:nvPr/>
        </p:nvSpPr>
        <p:spPr>
          <a:xfrm rot="5400000">
            <a:off x="3846275" y="4859015"/>
            <a:ext cx="1681407" cy="708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99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有</a:t>
            </a:r>
            <a:r>
              <a:rPr lang="zh-CN" altLang="en-US" dirty="0" smtClean="0"/>
              <a:t>格局和会管理的企业是让员工在工作时间高效工作</a:t>
            </a:r>
            <a:endParaRPr lang="en-US" dirty="0"/>
          </a:p>
        </p:txBody>
      </p:sp>
      <p:sp>
        <p:nvSpPr>
          <p:cNvPr id="3" name="Text Placeholder 2"/>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2083E393-C0BF-4ED8-8545-7E4C90AFF831}" type="slidenum">
              <a:rPr lang="en-US" smtClean="0"/>
              <a:pPr/>
              <a:t>5</a:t>
            </a:fld>
            <a:endParaRPr lang="en-US" dirty="0"/>
          </a:p>
        </p:txBody>
      </p:sp>
      <p:sp>
        <p:nvSpPr>
          <p:cNvPr id="6" name="Footer Placeholder 5"/>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dirty="0"/>
          </a:p>
        </p:txBody>
      </p:sp>
      <p:sp>
        <p:nvSpPr>
          <p:cNvPr id="7" name="TextBox 6"/>
          <p:cNvSpPr txBox="1"/>
          <p:nvPr/>
        </p:nvSpPr>
        <p:spPr>
          <a:xfrm>
            <a:off x="449263" y="6047974"/>
            <a:ext cx="5988107" cy="215444"/>
          </a:xfrm>
          <a:prstGeom prst="rect">
            <a:avLst/>
          </a:prstGeom>
          <a:noFill/>
        </p:spPr>
        <p:txBody>
          <a:bodyPr wrap="square" rtlCol="0">
            <a:spAutoFit/>
          </a:bodyPr>
          <a:lstStyle/>
          <a:p>
            <a:r>
              <a:rPr lang="zh-CN" altLang="en-US" sz="800" dirty="0" smtClean="0"/>
              <a:t>数据来源：</a:t>
            </a:r>
            <a:r>
              <a:rPr lang="en-US" altLang="zh-CN" sz="800" dirty="0" smtClean="0"/>
              <a:t>《2017</a:t>
            </a:r>
            <a:r>
              <a:rPr lang="zh-CN" altLang="en-US" sz="800" dirty="0" smtClean="0"/>
              <a:t>中国早期企业用工风险调研报告</a:t>
            </a:r>
            <a:r>
              <a:rPr lang="en-US" altLang="zh-CN" sz="800" dirty="0" smtClean="0"/>
              <a:t>》</a:t>
            </a:r>
            <a:endParaRPr lang="en-US" sz="800" dirty="0"/>
          </a:p>
        </p:txBody>
      </p:sp>
      <p:graphicFrame>
        <p:nvGraphicFramePr>
          <p:cNvPr id="11" name="Chart 10"/>
          <p:cNvGraphicFramePr/>
          <p:nvPr>
            <p:extLst>
              <p:ext uri="{D42A27DB-BD31-4B8C-83A1-F6EECF244321}">
                <p14:modId xmlns:p14="http://schemas.microsoft.com/office/powerpoint/2010/main" val="2143672790"/>
              </p:ext>
            </p:extLst>
          </p:nvPr>
        </p:nvGraphicFramePr>
        <p:xfrm>
          <a:off x="457199" y="1417928"/>
          <a:ext cx="3758595" cy="265236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061231" y="1519246"/>
            <a:ext cx="3548695" cy="244682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400" dirty="0" smtClean="0">
                <a:solidFill>
                  <a:schemeClr val="accent1"/>
                </a:solidFill>
              </a:rPr>
              <a:t>工时制度和休息休假管理成为早期企业劳动用工管理中最薄弱一环</a:t>
            </a:r>
            <a:endParaRPr lang="en-US" altLang="zh-CN" sz="1400" dirty="0" smtClean="0">
              <a:solidFill>
                <a:schemeClr val="accent1"/>
              </a:solidFill>
            </a:endParaRPr>
          </a:p>
          <a:p>
            <a:pPr marL="285750" indent="-285750">
              <a:lnSpc>
                <a:spcPct val="150000"/>
              </a:lnSpc>
              <a:buFont typeface="Wingdings" panose="05000000000000000000" pitchFamily="2" charset="2"/>
              <a:buChar char="§"/>
            </a:pPr>
            <a:r>
              <a:rPr lang="zh-CN" altLang="en-US" sz="1400" dirty="0" smtClean="0">
                <a:solidFill>
                  <a:schemeClr val="accent1"/>
                </a:solidFill>
              </a:rPr>
              <a:t>早期企业普遍使用不定时工时制、加班制，同时缺少管理经验和劳动风险防范意识</a:t>
            </a:r>
            <a:endParaRPr lang="en-US" altLang="zh-CN" sz="1400" dirty="0" smtClean="0">
              <a:solidFill>
                <a:schemeClr val="accent1"/>
              </a:solidFill>
            </a:endParaRPr>
          </a:p>
          <a:p>
            <a:pPr marL="285750" indent="-285750">
              <a:lnSpc>
                <a:spcPct val="150000"/>
              </a:lnSpc>
              <a:buFont typeface="Wingdings" panose="05000000000000000000" pitchFamily="2" charset="2"/>
              <a:buChar char="§"/>
            </a:pPr>
            <a:endParaRPr lang="en-US" altLang="zh-CN" sz="1400" dirty="0" smtClean="0">
              <a:solidFill>
                <a:schemeClr val="accent1"/>
              </a:solidFill>
            </a:endParaRPr>
          </a:p>
          <a:p>
            <a:pPr marL="285750" indent="-285750">
              <a:lnSpc>
                <a:spcPct val="150000"/>
              </a:lnSpc>
              <a:buFont typeface="Wingdings" panose="05000000000000000000" pitchFamily="2" charset="2"/>
              <a:buChar char="§"/>
            </a:pPr>
            <a:endParaRPr lang="en-US" dirty="0">
              <a:solidFill>
                <a:schemeClr val="accent1"/>
              </a:solidFill>
            </a:endParaRPr>
          </a:p>
        </p:txBody>
      </p:sp>
      <p:sp>
        <p:nvSpPr>
          <p:cNvPr id="14" name="Isosceles Triangle 13"/>
          <p:cNvSpPr/>
          <p:nvPr/>
        </p:nvSpPr>
        <p:spPr>
          <a:xfrm rot="5400000">
            <a:off x="3797809" y="1904605"/>
            <a:ext cx="1681407" cy="708053"/>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p:cNvGraphicFramePr/>
          <p:nvPr>
            <p:extLst>
              <p:ext uri="{D42A27DB-BD31-4B8C-83A1-F6EECF244321}">
                <p14:modId xmlns:p14="http://schemas.microsoft.com/office/powerpoint/2010/main" val="3960087036"/>
              </p:ext>
            </p:extLst>
          </p:nvPr>
        </p:nvGraphicFramePr>
        <p:xfrm>
          <a:off x="5128563" y="3515270"/>
          <a:ext cx="3481363" cy="253270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89187" y="4232093"/>
            <a:ext cx="3895298"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400" dirty="0" smtClean="0">
                <a:solidFill>
                  <a:srgbClr val="0070C0"/>
                </a:solidFill>
              </a:rPr>
              <a:t>四成企业对于如何足额补贴加班工资或给予调休没有明确的规定</a:t>
            </a:r>
            <a:endParaRPr lang="en-US" altLang="zh-CN" sz="1400" dirty="0" smtClean="0">
              <a:solidFill>
                <a:srgbClr val="0070C0"/>
              </a:solidFill>
            </a:endParaRPr>
          </a:p>
          <a:p>
            <a:pPr marL="285750" indent="-285750">
              <a:lnSpc>
                <a:spcPct val="150000"/>
              </a:lnSpc>
              <a:buFont typeface="Wingdings" panose="05000000000000000000" pitchFamily="2" charset="2"/>
              <a:buChar char="§"/>
            </a:pPr>
            <a:r>
              <a:rPr lang="zh-CN" altLang="en-US" sz="1400" dirty="0" smtClean="0">
                <a:solidFill>
                  <a:srgbClr val="0070C0"/>
                </a:solidFill>
              </a:rPr>
              <a:t>早期企业员工加班普遍比较频繁，对于员工的加班未及时足额支付或安排调休，可能会导致员工情绪的变化和潜在的用工风险。</a:t>
            </a:r>
            <a:endParaRPr lang="en-US" altLang="zh-CN" sz="1400" dirty="0">
              <a:solidFill>
                <a:srgbClr val="0070C0"/>
              </a:solidFill>
            </a:endParaRPr>
          </a:p>
          <a:p>
            <a:pPr>
              <a:lnSpc>
                <a:spcPct val="150000"/>
              </a:lnSpc>
            </a:pPr>
            <a:r>
              <a:rPr lang="en-US" sz="1400" dirty="0" smtClean="0">
                <a:solidFill>
                  <a:srgbClr val="0070C0"/>
                </a:solidFill>
              </a:rPr>
              <a:t> </a:t>
            </a:r>
            <a:endParaRPr lang="en-US" sz="1400" dirty="0">
              <a:solidFill>
                <a:srgbClr val="0070C0"/>
              </a:solidFill>
            </a:endParaRPr>
          </a:p>
        </p:txBody>
      </p:sp>
      <p:sp>
        <p:nvSpPr>
          <p:cNvPr id="17" name="Isosceles Triangle 16"/>
          <p:cNvSpPr/>
          <p:nvPr/>
        </p:nvSpPr>
        <p:spPr>
          <a:xfrm rot="16200000">
            <a:off x="3797808" y="4892324"/>
            <a:ext cx="1681407" cy="708053"/>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62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56605"/>
          </a:xfrm>
        </p:spPr>
        <p:txBody>
          <a:bodyPr>
            <a:normAutofit/>
          </a:bodyPr>
          <a:lstStyle/>
          <a:p>
            <a:r>
              <a:rPr lang="zh-CN" altLang="en-US" dirty="0" smtClean="0"/>
              <a:t>办理社会保险是企业的法定义务</a:t>
            </a:r>
            <a:endParaRPr lang="en-US" dirty="0"/>
          </a:p>
        </p:txBody>
      </p:sp>
      <p:sp>
        <p:nvSpPr>
          <p:cNvPr id="5" name="Slide Number Placeholder 4"/>
          <p:cNvSpPr>
            <a:spLocks noGrp="1"/>
          </p:cNvSpPr>
          <p:nvPr>
            <p:ph type="sldNum" sz="quarter" idx="4"/>
          </p:nvPr>
        </p:nvSpPr>
        <p:spPr/>
        <p:txBody>
          <a:bodyPr/>
          <a:lstStyle/>
          <a:p>
            <a:fld id="{2083E393-C0BF-4ED8-8545-7E4C90AFF831}" type="slidenum">
              <a:rPr lang="en-US" smtClean="0"/>
              <a:pPr/>
              <a:t>6</a:t>
            </a:fld>
            <a:endParaRPr lang="en-US" dirty="0"/>
          </a:p>
        </p:txBody>
      </p:sp>
      <p:sp>
        <p:nvSpPr>
          <p:cNvPr id="6" name="Footer Placeholder 5"/>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dirty="0"/>
          </a:p>
        </p:txBody>
      </p:sp>
      <p:pic>
        <p:nvPicPr>
          <p:cNvPr id="3" name="Picture 2"/>
          <p:cNvPicPr>
            <a:picLocks noChangeAspect="1"/>
          </p:cNvPicPr>
          <p:nvPr/>
        </p:nvPicPr>
        <p:blipFill>
          <a:blip r:embed="rId3"/>
          <a:stretch>
            <a:fillRect/>
          </a:stretch>
        </p:blipFill>
        <p:spPr>
          <a:xfrm>
            <a:off x="784144" y="921227"/>
            <a:ext cx="2046279" cy="1518946"/>
          </a:xfrm>
          <a:prstGeom prst="rect">
            <a:avLst/>
          </a:prstGeom>
        </p:spPr>
      </p:pic>
      <p:sp>
        <p:nvSpPr>
          <p:cNvPr id="8" name="TextBox 7"/>
          <p:cNvSpPr txBox="1"/>
          <p:nvPr/>
        </p:nvSpPr>
        <p:spPr>
          <a:xfrm>
            <a:off x="3018814" y="1070477"/>
            <a:ext cx="4860470" cy="1569660"/>
          </a:xfrm>
          <a:prstGeom prst="rect">
            <a:avLst/>
          </a:prstGeom>
          <a:noFill/>
        </p:spPr>
        <p:txBody>
          <a:bodyPr wrap="square" rtlCol="0">
            <a:spAutoFit/>
          </a:bodyPr>
          <a:lstStyle/>
          <a:p>
            <a:pPr>
              <a:lnSpc>
                <a:spcPct val="150000"/>
              </a:lnSpc>
            </a:pPr>
            <a:r>
              <a:rPr lang="zh-CN" altLang="en-US" sz="1600" i="1" dirty="0" smtClean="0"/>
              <a:t>初创企业的创始团队能不能不缴社会保险？</a:t>
            </a:r>
            <a:endParaRPr lang="en-US" altLang="zh-CN" sz="1600" i="1" dirty="0" smtClean="0"/>
          </a:p>
          <a:p>
            <a:pPr>
              <a:lnSpc>
                <a:spcPct val="150000"/>
              </a:lnSpc>
            </a:pPr>
            <a:endParaRPr lang="en-US" sz="1600" i="1" dirty="0"/>
          </a:p>
          <a:p>
            <a:pPr>
              <a:lnSpc>
                <a:spcPct val="150000"/>
              </a:lnSpc>
            </a:pPr>
            <a:r>
              <a:rPr lang="zh-CN" altLang="en-US" sz="1600" i="1" dirty="0" smtClean="0"/>
              <a:t>回答：</a:t>
            </a:r>
            <a:r>
              <a:rPr lang="en-US" altLang="zh-CN" sz="1600" i="1" dirty="0" smtClean="0"/>
              <a:t>NO</a:t>
            </a:r>
            <a:r>
              <a:rPr lang="zh-CN" altLang="en-US" sz="1600" i="1" dirty="0" smtClean="0"/>
              <a:t>！哪怕双方达成共识是形成书面材料也无法在法律纠纷中保护到用人单位。</a:t>
            </a:r>
            <a:endParaRPr lang="en-US" sz="1600" i="1" dirty="0"/>
          </a:p>
        </p:txBody>
      </p:sp>
      <p:sp>
        <p:nvSpPr>
          <p:cNvPr id="9" name="Rounded Rectangle 8"/>
          <p:cNvSpPr/>
          <p:nvPr/>
        </p:nvSpPr>
        <p:spPr>
          <a:xfrm>
            <a:off x="714103" y="3326674"/>
            <a:ext cx="1637211" cy="357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规范企业管理</a:t>
            </a:r>
            <a:endParaRPr lang="en-US" sz="1400" dirty="0">
              <a:solidFill>
                <a:schemeClr val="tx1"/>
              </a:solidFill>
            </a:endParaRPr>
          </a:p>
        </p:txBody>
      </p:sp>
      <p:sp>
        <p:nvSpPr>
          <p:cNvPr id="25" name="Rounded Rectangle 24"/>
          <p:cNvSpPr/>
          <p:nvPr/>
        </p:nvSpPr>
        <p:spPr>
          <a:xfrm>
            <a:off x="2747554" y="3326674"/>
            <a:ext cx="1637211" cy="357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增加企业凝聚力</a:t>
            </a:r>
            <a:endParaRPr lang="en-US" sz="1400" dirty="0">
              <a:solidFill>
                <a:schemeClr val="tx1"/>
              </a:solidFill>
            </a:endParaRPr>
          </a:p>
        </p:txBody>
      </p:sp>
      <p:sp>
        <p:nvSpPr>
          <p:cNvPr id="26" name="Rounded Rectangle 25"/>
          <p:cNvSpPr/>
          <p:nvPr/>
        </p:nvSpPr>
        <p:spPr>
          <a:xfrm>
            <a:off x="4781005" y="3320710"/>
            <a:ext cx="1680755" cy="357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降低企业用工成本</a:t>
            </a:r>
            <a:endParaRPr lang="en-US" sz="1400" dirty="0">
              <a:solidFill>
                <a:schemeClr val="tx1"/>
              </a:solidFill>
            </a:endParaRPr>
          </a:p>
        </p:txBody>
      </p:sp>
      <p:sp>
        <p:nvSpPr>
          <p:cNvPr id="27" name="Rounded Rectangle 26"/>
          <p:cNvSpPr/>
          <p:nvPr/>
        </p:nvSpPr>
        <p:spPr>
          <a:xfrm>
            <a:off x="6814456" y="3310020"/>
            <a:ext cx="1746070" cy="357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降低企业用工风险</a:t>
            </a:r>
            <a:endParaRPr lang="en-US" sz="1400" dirty="0">
              <a:solidFill>
                <a:schemeClr val="tx1"/>
              </a:solidFill>
            </a:endParaRPr>
          </a:p>
        </p:txBody>
      </p:sp>
      <p:sp>
        <p:nvSpPr>
          <p:cNvPr id="11" name="Rounded Rectangle 10"/>
          <p:cNvSpPr/>
          <p:nvPr/>
        </p:nvSpPr>
        <p:spPr>
          <a:xfrm>
            <a:off x="653143" y="3927566"/>
            <a:ext cx="1698171" cy="22642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i="1" dirty="0">
                <a:solidFill>
                  <a:srgbClr val="FF0000"/>
                </a:solidFill>
              </a:rPr>
              <a:t>企业缴纳社保，首先是正常经营的需要</a:t>
            </a:r>
            <a:r>
              <a:rPr lang="zh-CN" altLang="en-US" sz="1000" i="1" dirty="0">
                <a:solidFill>
                  <a:srgbClr val="FF0000"/>
                </a:solidFill>
              </a:rPr>
              <a:t>。</a:t>
            </a:r>
            <a:r>
              <a:rPr lang="zh-CN" altLang="en-US" sz="1000" i="1" dirty="0">
                <a:solidFill>
                  <a:schemeClr val="tx1"/>
                </a:solidFill>
              </a:rPr>
              <a:t>根据</a:t>
            </a:r>
            <a:r>
              <a:rPr lang="en-US" altLang="zh-CN" sz="1000" i="1" dirty="0">
                <a:solidFill>
                  <a:schemeClr val="tx1"/>
                </a:solidFill>
              </a:rPr>
              <a:t>《</a:t>
            </a:r>
            <a:r>
              <a:rPr lang="zh-CN" altLang="en-US" sz="1000" i="1" dirty="0">
                <a:solidFill>
                  <a:schemeClr val="tx1"/>
                </a:solidFill>
              </a:rPr>
              <a:t>社会保险法</a:t>
            </a:r>
            <a:r>
              <a:rPr lang="en-US" altLang="zh-CN" sz="1000" i="1" dirty="0">
                <a:solidFill>
                  <a:schemeClr val="tx1"/>
                </a:solidFill>
              </a:rPr>
              <a:t>》</a:t>
            </a:r>
            <a:r>
              <a:rPr lang="zh-CN" altLang="en-US" sz="1000" i="1" dirty="0">
                <a:solidFill>
                  <a:schemeClr val="tx1"/>
                </a:solidFill>
              </a:rPr>
              <a:t>和</a:t>
            </a:r>
            <a:r>
              <a:rPr lang="en-US" altLang="zh-CN" sz="1000" i="1" dirty="0">
                <a:solidFill>
                  <a:schemeClr val="tx1"/>
                </a:solidFill>
              </a:rPr>
              <a:t>《</a:t>
            </a:r>
            <a:r>
              <a:rPr lang="zh-CN" altLang="en-US" sz="1000" i="1" dirty="0">
                <a:solidFill>
                  <a:schemeClr val="tx1"/>
                </a:solidFill>
              </a:rPr>
              <a:t>劳动合同法</a:t>
            </a:r>
            <a:r>
              <a:rPr lang="en-US" altLang="zh-CN" sz="1000" i="1" dirty="0">
                <a:solidFill>
                  <a:schemeClr val="tx1"/>
                </a:solidFill>
              </a:rPr>
              <a:t>》</a:t>
            </a:r>
            <a:r>
              <a:rPr lang="zh-CN" altLang="en-US" sz="1000" i="1" dirty="0">
                <a:solidFill>
                  <a:schemeClr val="tx1"/>
                </a:solidFill>
              </a:rPr>
              <a:t>等法律法规的要求，社会保险是国家强制企业为职工缴纳的。</a:t>
            </a:r>
            <a:r>
              <a:rPr lang="zh-CN" altLang="en-US" sz="1000" b="1" i="1" dirty="0">
                <a:solidFill>
                  <a:srgbClr val="FF0000"/>
                </a:solidFill>
              </a:rPr>
              <a:t>如果企业在经营中，没有按规定缴纳五险，劳动监察部门会要求责令整改，如果没有及时改正，则企业要被处以应缴纳数额</a:t>
            </a:r>
            <a:r>
              <a:rPr lang="en-US" altLang="zh-CN" sz="1000" b="1" i="1" dirty="0">
                <a:solidFill>
                  <a:srgbClr val="FF0000"/>
                </a:solidFill>
              </a:rPr>
              <a:t>1</a:t>
            </a:r>
            <a:r>
              <a:rPr lang="zh-CN" altLang="en-US" sz="1000" b="1" i="1" dirty="0">
                <a:solidFill>
                  <a:srgbClr val="FF0000"/>
                </a:solidFill>
              </a:rPr>
              <a:t>到</a:t>
            </a:r>
            <a:r>
              <a:rPr lang="en-US" altLang="zh-CN" sz="1000" b="1" i="1" dirty="0">
                <a:solidFill>
                  <a:srgbClr val="FF0000"/>
                </a:solidFill>
              </a:rPr>
              <a:t>3</a:t>
            </a:r>
            <a:r>
              <a:rPr lang="zh-CN" altLang="en-US" sz="1000" b="1" i="1" dirty="0">
                <a:solidFill>
                  <a:srgbClr val="FF0000"/>
                </a:solidFill>
              </a:rPr>
              <a:t>倍的罚款</a:t>
            </a:r>
            <a:endParaRPr lang="en-US" sz="1000" b="1" i="1" dirty="0">
              <a:solidFill>
                <a:srgbClr val="FF0000"/>
              </a:solidFill>
            </a:endParaRPr>
          </a:p>
        </p:txBody>
      </p:sp>
      <p:sp>
        <p:nvSpPr>
          <p:cNvPr id="29" name="Rounded Rectangle 28"/>
          <p:cNvSpPr/>
          <p:nvPr/>
        </p:nvSpPr>
        <p:spPr>
          <a:xfrm>
            <a:off x="2717073" y="3927566"/>
            <a:ext cx="1698171" cy="22642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i="1" dirty="0" smtClean="0">
                <a:solidFill>
                  <a:schemeClr val="tx1"/>
                </a:solidFill>
              </a:rPr>
              <a:t>为员工缴纳社保是企业保障员工基本权利的体现，而“五险”其实也解决了员工的后顾之忧，这会让员工在工作时更加专心，也更容易认同企业的文化，对企业有归属感，而</a:t>
            </a:r>
            <a:r>
              <a:rPr lang="zh-CN" altLang="en-US" sz="1000" i="1" dirty="0" smtClean="0">
                <a:solidFill>
                  <a:schemeClr val="tx1"/>
                </a:solidFill>
              </a:rPr>
              <a:t>这</a:t>
            </a:r>
            <a:r>
              <a:rPr lang="zh-CN" altLang="en-US" sz="1000" i="1" dirty="0">
                <a:solidFill>
                  <a:schemeClr val="tx1"/>
                </a:solidFill>
              </a:rPr>
              <a:t>是</a:t>
            </a:r>
            <a:r>
              <a:rPr lang="zh-CN" altLang="en-US" sz="1000" i="1" dirty="0" smtClean="0">
                <a:solidFill>
                  <a:schemeClr val="tx1"/>
                </a:solidFill>
              </a:rPr>
              <a:t>企业</a:t>
            </a:r>
            <a:r>
              <a:rPr lang="zh-CN" altLang="en-US" sz="1000" i="1" dirty="0" smtClean="0">
                <a:solidFill>
                  <a:schemeClr val="tx1"/>
                </a:solidFill>
              </a:rPr>
              <a:t>凝聚力的关键</a:t>
            </a:r>
            <a:endParaRPr lang="en-US" sz="1000" i="1" dirty="0">
              <a:solidFill>
                <a:schemeClr val="tx1"/>
              </a:solidFill>
            </a:endParaRPr>
          </a:p>
        </p:txBody>
      </p:sp>
      <p:sp>
        <p:nvSpPr>
          <p:cNvPr id="30" name="Rounded Rectangle 29"/>
          <p:cNvSpPr/>
          <p:nvPr/>
        </p:nvSpPr>
        <p:spPr>
          <a:xfrm>
            <a:off x="4763589" y="3897130"/>
            <a:ext cx="1698171" cy="22642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i="1" dirty="0" smtClean="0">
                <a:solidFill>
                  <a:schemeClr val="tx1"/>
                </a:solidFill>
              </a:rPr>
              <a:t>《</a:t>
            </a:r>
            <a:r>
              <a:rPr lang="zh-CN" altLang="en-US" sz="1000" i="1" dirty="0" smtClean="0">
                <a:solidFill>
                  <a:schemeClr val="tx1"/>
                </a:solidFill>
              </a:rPr>
              <a:t>广东省人口与计划生育条例</a:t>
            </a:r>
            <a:r>
              <a:rPr lang="en-US" altLang="zh-CN" sz="1000" i="1" dirty="0" smtClean="0">
                <a:solidFill>
                  <a:schemeClr val="tx1"/>
                </a:solidFill>
              </a:rPr>
              <a:t>》</a:t>
            </a:r>
            <a:r>
              <a:rPr lang="zh-CN" altLang="en-US" sz="1000" i="1" dirty="0" smtClean="0">
                <a:solidFill>
                  <a:schemeClr val="tx1"/>
                </a:solidFill>
              </a:rPr>
              <a:t>第三十一条：符合法律、法规规定生育子女的夫妻，女方享受三十日的奖励假</a:t>
            </a:r>
            <a:r>
              <a:rPr lang="zh-CN" altLang="en-US" sz="1000" i="1" dirty="0" smtClean="0">
                <a:solidFill>
                  <a:schemeClr val="tx1"/>
                </a:solidFill>
              </a:rPr>
              <a:t>，男方</a:t>
            </a:r>
            <a:r>
              <a:rPr lang="zh-CN" altLang="en-US" sz="1000" i="1" dirty="0" smtClean="0">
                <a:solidFill>
                  <a:schemeClr val="tx1"/>
                </a:solidFill>
              </a:rPr>
              <a:t>享受十五日的陪产假。在规定假期内照发工资，不影响福利待遇和全勤评奖。</a:t>
            </a:r>
            <a:endParaRPr lang="en-US" sz="1000" i="1" dirty="0">
              <a:solidFill>
                <a:schemeClr val="tx1"/>
              </a:solidFill>
            </a:endParaRPr>
          </a:p>
        </p:txBody>
      </p:sp>
      <p:sp>
        <p:nvSpPr>
          <p:cNvPr id="31" name="Rounded Rectangle 30"/>
          <p:cNvSpPr/>
          <p:nvPr/>
        </p:nvSpPr>
        <p:spPr>
          <a:xfrm>
            <a:off x="6862355" y="3927566"/>
            <a:ext cx="1698171" cy="22642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i="1" dirty="0" smtClean="0">
                <a:solidFill>
                  <a:schemeClr val="tx1"/>
                </a:solidFill>
              </a:rPr>
              <a:t>根据</a:t>
            </a:r>
            <a:r>
              <a:rPr lang="en-US" altLang="zh-CN" sz="1000" i="1" dirty="0" smtClean="0">
                <a:solidFill>
                  <a:schemeClr val="tx1"/>
                </a:solidFill>
              </a:rPr>
              <a:t>《</a:t>
            </a:r>
            <a:r>
              <a:rPr lang="zh-CN" altLang="en-US" sz="1000" i="1" dirty="0" smtClean="0">
                <a:solidFill>
                  <a:schemeClr val="tx1"/>
                </a:solidFill>
              </a:rPr>
              <a:t>工伤保险条例</a:t>
            </a:r>
            <a:r>
              <a:rPr lang="en-US" altLang="zh-CN" sz="1000" i="1" dirty="0" smtClean="0">
                <a:solidFill>
                  <a:schemeClr val="tx1"/>
                </a:solidFill>
              </a:rPr>
              <a:t>》</a:t>
            </a:r>
            <a:r>
              <a:rPr lang="zh-CN" altLang="en-US" sz="1000" i="1" dirty="0" smtClean="0">
                <a:solidFill>
                  <a:schemeClr val="tx1"/>
                </a:solidFill>
              </a:rPr>
              <a:t>第六十二条第二款：“依照本条例规定应当参加工伤保险而未参加工伤保险的用人单位发生工伤的，由该用人单位按照本条例规定的</a:t>
            </a:r>
            <a:r>
              <a:rPr lang="zh-CN" altLang="en-US" sz="1000" i="1" dirty="0" smtClean="0">
                <a:solidFill>
                  <a:schemeClr val="tx1"/>
                </a:solidFill>
              </a:rPr>
              <a:t>工伤保险</a:t>
            </a:r>
            <a:r>
              <a:rPr lang="zh-CN" altLang="en-US" sz="1000" i="1" dirty="0" smtClean="0">
                <a:solidFill>
                  <a:schemeClr val="tx1"/>
                </a:solidFill>
              </a:rPr>
              <a:t>待遇项目和标准支付费用”</a:t>
            </a:r>
            <a:endParaRPr lang="en-US" sz="1000" i="1" dirty="0">
              <a:solidFill>
                <a:schemeClr val="tx1"/>
              </a:solidFill>
            </a:endParaRPr>
          </a:p>
        </p:txBody>
      </p:sp>
      <p:sp>
        <p:nvSpPr>
          <p:cNvPr id="12" name="Rounded Rectangle 11"/>
          <p:cNvSpPr/>
          <p:nvPr/>
        </p:nvSpPr>
        <p:spPr>
          <a:xfrm>
            <a:off x="714103" y="2763475"/>
            <a:ext cx="7846423" cy="432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企业缴纳社保的四大好处</a:t>
            </a:r>
            <a:endParaRPr lang="en-US" dirty="0"/>
          </a:p>
        </p:txBody>
      </p:sp>
    </p:spTree>
    <p:extLst>
      <p:ext uri="{BB962C8B-B14F-4D97-AF65-F5344CB8AC3E}">
        <p14:creationId xmlns:p14="http://schemas.microsoft.com/office/powerpoint/2010/main" val="379177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香港政府致力于争取港澳台人员享有同等社会保障权利</a:t>
            </a:r>
            <a:endParaRPr lang="en-US" dirty="0"/>
          </a:p>
        </p:txBody>
      </p:sp>
      <p:pic>
        <p:nvPicPr>
          <p:cNvPr id="7" name="Content Placeholder 6"/>
          <p:cNvPicPr>
            <a:picLocks noGrp="1" noChangeAspect="1"/>
          </p:cNvPicPr>
          <p:nvPr>
            <p:ph idx="1"/>
          </p:nvPr>
        </p:nvPicPr>
        <p:blipFill>
          <a:blip r:embed="rId3"/>
          <a:stretch>
            <a:fillRect/>
          </a:stretch>
        </p:blipFill>
        <p:spPr>
          <a:xfrm>
            <a:off x="714111" y="2210272"/>
            <a:ext cx="1437393" cy="1358786"/>
          </a:xfrm>
          <a:prstGeom prst="rect">
            <a:avLst/>
          </a:prstGeom>
        </p:spPr>
      </p:pic>
      <p:sp>
        <p:nvSpPr>
          <p:cNvPr id="5" name="Slide Number Placeholder 4"/>
          <p:cNvSpPr>
            <a:spLocks noGrp="1"/>
          </p:cNvSpPr>
          <p:nvPr>
            <p:ph type="sldNum" sz="quarter" idx="4"/>
          </p:nvPr>
        </p:nvSpPr>
        <p:spPr/>
        <p:txBody>
          <a:bodyPr/>
          <a:lstStyle/>
          <a:p>
            <a:fld id="{2083E393-C0BF-4ED8-8545-7E4C90AFF831}" type="slidenum">
              <a:rPr lang="en-US" smtClean="0"/>
              <a:pPr/>
              <a:t>7</a:t>
            </a:fld>
            <a:endParaRPr lang="en-US" dirty="0"/>
          </a:p>
        </p:txBody>
      </p:sp>
      <p:sp>
        <p:nvSpPr>
          <p:cNvPr id="6" name="Footer Placeholder 5"/>
          <p:cNvSpPr>
            <a:spLocks noGrp="1"/>
          </p:cNvSpPr>
          <p:nvPr>
            <p:ph type="ftr" sz="quarter" idx="3"/>
          </p:nvPr>
        </p:nvSpPr>
        <p:spPr/>
        <p:txBody>
          <a:bodyPr/>
          <a:lstStyle/>
          <a:p>
            <a:r>
              <a:rPr lang="en-US" smtClean="0"/>
              <a:t>© 2017 Willis Towers Watson. All rights reserved. Proprietary and Confidential. For Willis Towers Watson and Willis Towers Watson client use only.</a:t>
            </a:r>
            <a:endParaRPr lang="en-US" dirty="0"/>
          </a:p>
        </p:txBody>
      </p:sp>
      <p:sp>
        <p:nvSpPr>
          <p:cNvPr id="8" name="Rectangle 18"/>
          <p:cNvSpPr>
            <a:spLocks noChangeArrowheads="1"/>
          </p:cNvSpPr>
          <p:nvPr/>
        </p:nvSpPr>
        <p:spPr bwMode="gray">
          <a:xfrm>
            <a:off x="5265738" y="1753632"/>
            <a:ext cx="3421062" cy="477331"/>
          </a:xfrm>
          <a:prstGeom prst="rect">
            <a:avLst/>
          </a:prstGeom>
          <a:noFill/>
          <a:ln w="12700" algn="ctr">
            <a:noFill/>
            <a:miter lim="800000"/>
            <a:headEnd/>
            <a:tailEnd/>
          </a:ln>
        </p:spPr>
        <p:txBody>
          <a:bodyPr vert="horz" wrap="square" lIns="0" tIns="0" rIns="0" bIns="0" numCol="1" anchor="ctr"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
                <a:schemeClr val="accent1"/>
              </a:buClr>
              <a:buSzPct val="100000"/>
              <a:buFont typeface="Wingdings" panose="05000000000000000000" pitchFamily="2" charset="2"/>
              <a:buChar char="§"/>
              <a:tabLst/>
            </a:pPr>
            <a:r>
              <a:rPr kumimoji="0" lang="zh-CN" altLang="en-US" sz="1000" b="1" i="0" u="none" strike="noStrike" cap="none" normalizeH="0" baseline="0" dirty="0" smtClean="0">
                <a:ln>
                  <a:noFill/>
                </a:ln>
                <a:solidFill>
                  <a:schemeClr val="tx1"/>
                </a:solidFill>
                <a:effectLst/>
                <a:latin typeface="Arial" pitchFamily="34" charset="0"/>
              </a:rPr>
              <a:t>缴费形式</a:t>
            </a:r>
            <a:r>
              <a:rPr kumimoji="0" lang="zh-CN" altLang="en-US" sz="1000" b="0" i="0" u="none" strike="noStrike" cap="none" normalizeH="0" baseline="0" dirty="0" smtClean="0">
                <a:ln>
                  <a:noFill/>
                </a:ln>
                <a:solidFill>
                  <a:schemeClr val="tx1"/>
                </a:solidFill>
                <a:effectLst/>
                <a:latin typeface="Arial" pitchFamily="34" charset="0"/>
              </a:rPr>
              <a:t>：用人单位和个人共同缴费</a:t>
            </a:r>
            <a:endParaRPr lang="en-GB" altLang="zh-CN" sz="1000" dirty="0">
              <a:latin typeface="Arial" pitchFamily="34" charset="0"/>
            </a:endParaRPr>
          </a:p>
          <a:p>
            <a:pPr marL="171450" marR="0" lvl="0" indent="-171450" defTabSz="914400" rtl="0" eaLnBrk="1" fontAlgn="base" latinLnBrk="0" hangingPunct="1">
              <a:lnSpc>
                <a:spcPct val="100000"/>
              </a:lnSpc>
              <a:spcBef>
                <a:spcPct val="0"/>
              </a:spcBef>
              <a:spcAft>
                <a:spcPct val="0"/>
              </a:spcAft>
              <a:buClr>
                <a:schemeClr val="accent1"/>
              </a:buClr>
              <a:buSzPct val="100000"/>
              <a:buFont typeface="Wingdings" panose="05000000000000000000" pitchFamily="2" charset="2"/>
              <a:buChar char="§"/>
              <a:tabLst/>
            </a:pPr>
            <a:r>
              <a:rPr kumimoji="0" lang="zh-CN" altLang="en-US" sz="1000" b="1" i="0" u="none" strike="noStrike" cap="none" normalizeH="0" baseline="0" dirty="0" smtClean="0">
                <a:ln>
                  <a:noFill/>
                </a:ln>
                <a:solidFill>
                  <a:schemeClr val="tx1"/>
                </a:solidFill>
                <a:effectLst/>
                <a:latin typeface="Arial" pitchFamily="34" charset="0"/>
              </a:rPr>
              <a:t>待遇</a:t>
            </a:r>
            <a:r>
              <a:rPr kumimoji="0" lang="zh-CN" altLang="en-US" sz="1000" b="0" i="0" u="none" strike="noStrike" cap="none" normalizeH="0" baseline="0" dirty="0" smtClean="0">
                <a:ln>
                  <a:noFill/>
                </a:ln>
                <a:solidFill>
                  <a:schemeClr val="tx1"/>
                </a:solidFill>
                <a:effectLst/>
                <a:latin typeface="Arial" pitchFamily="34" charset="0"/>
              </a:rPr>
              <a:t>：</a:t>
            </a:r>
            <a:r>
              <a:rPr kumimoji="0" lang="zh-CN" altLang="en-US" sz="1000" b="1" i="0" u="none" strike="noStrike" cap="none" normalizeH="0" baseline="0" dirty="0" smtClean="0">
                <a:ln>
                  <a:noFill/>
                </a:ln>
                <a:solidFill>
                  <a:srgbClr val="FF0000"/>
                </a:solidFill>
                <a:effectLst/>
                <a:latin typeface="Arial" pitchFamily="34" charset="0"/>
              </a:rPr>
              <a:t>个人缴费满</a:t>
            </a:r>
            <a:r>
              <a:rPr kumimoji="0" lang="en-US" altLang="zh-CN" sz="1000" b="1" i="0" u="none" strike="noStrike" cap="none" normalizeH="0" baseline="0" dirty="0" smtClean="0">
                <a:ln>
                  <a:noFill/>
                </a:ln>
                <a:solidFill>
                  <a:srgbClr val="FF0000"/>
                </a:solidFill>
                <a:effectLst/>
                <a:latin typeface="Arial" pitchFamily="34" charset="0"/>
              </a:rPr>
              <a:t>15</a:t>
            </a:r>
            <a:r>
              <a:rPr kumimoji="0" lang="zh-CN" altLang="en-US" sz="1000" b="1" i="0" u="none" strike="noStrike" cap="none" normalizeH="0" baseline="0" dirty="0" smtClean="0">
                <a:ln>
                  <a:noFill/>
                </a:ln>
                <a:solidFill>
                  <a:srgbClr val="FF0000"/>
                </a:solidFill>
                <a:effectLst/>
                <a:latin typeface="Arial" pitchFamily="34" charset="0"/>
              </a:rPr>
              <a:t>年</a:t>
            </a:r>
            <a:r>
              <a:rPr kumimoji="0" lang="zh-CN" altLang="en-US" sz="1000" b="0" i="0" u="none" strike="noStrike" cap="none" normalizeH="0" baseline="0" dirty="0" smtClean="0">
                <a:ln>
                  <a:noFill/>
                </a:ln>
                <a:solidFill>
                  <a:schemeClr val="tx1"/>
                </a:solidFill>
                <a:effectLst/>
                <a:latin typeface="Arial" pitchFamily="34" charset="0"/>
              </a:rPr>
              <a:t>，退休后可以依法按月领取养老金。</a:t>
            </a:r>
            <a:endParaRPr kumimoji="0" lang="en-US" altLang="zh-CN" sz="1000" b="0" i="0" u="none" strike="noStrike" cap="none" normalizeH="0" baseline="0" dirty="0" smtClean="0">
              <a:ln>
                <a:noFill/>
              </a:ln>
              <a:solidFill>
                <a:schemeClr val="tx1"/>
              </a:solidFill>
              <a:effectLst/>
              <a:latin typeface="Arial" pitchFamily="34" charset="0"/>
            </a:endParaRPr>
          </a:p>
        </p:txBody>
      </p:sp>
      <p:sp>
        <p:nvSpPr>
          <p:cNvPr id="9" name="Rectangle 3"/>
          <p:cNvSpPr>
            <a:spLocks noChangeArrowheads="1"/>
          </p:cNvSpPr>
          <p:nvPr/>
        </p:nvSpPr>
        <p:spPr bwMode="gray">
          <a:xfrm>
            <a:off x="644525" y="3654589"/>
            <a:ext cx="1655763" cy="647700"/>
          </a:xfrm>
          <a:prstGeom prst="rect">
            <a:avLst/>
          </a:prstGeom>
          <a:solidFill>
            <a:schemeClr val="accent1"/>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000" b="1" dirty="0" smtClean="0">
                <a:solidFill>
                  <a:schemeClr val="bg1"/>
                </a:solidFill>
                <a:latin typeface="Arial" pitchFamily="34" charset="0"/>
              </a:rPr>
              <a:t>社会保险</a:t>
            </a:r>
            <a:endParaRPr kumimoji="0" lang="en-GB" sz="2000" b="0" i="0" u="none" strike="noStrike" cap="none" normalizeH="0" baseline="0" dirty="0" smtClean="0">
              <a:ln>
                <a:noFill/>
              </a:ln>
              <a:solidFill>
                <a:schemeClr val="tx1"/>
              </a:solidFill>
              <a:effectLst/>
              <a:latin typeface="Arial" pitchFamily="34" charset="0"/>
            </a:endParaRPr>
          </a:p>
        </p:txBody>
      </p:sp>
      <p:sp>
        <p:nvSpPr>
          <p:cNvPr id="10" name="Rectangle 4"/>
          <p:cNvSpPr>
            <a:spLocks noChangeArrowheads="1"/>
          </p:cNvSpPr>
          <p:nvPr/>
        </p:nvSpPr>
        <p:spPr bwMode="auto">
          <a:xfrm>
            <a:off x="3440113" y="1746414"/>
            <a:ext cx="1655762" cy="647700"/>
          </a:xfrm>
          <a:prstGeom prst="rect">
            <a:avLst/>
          </a:prstGeom>
          <a:solidFill>
            <a:schemeClr val="accent3">
              <a:lumMod val="20000"/>
              <a:lumOff val="80000"/>
            </a:schemeClr>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rPr>
              <a:t>养老保险</a:t>
            </a:r>
            <a:endParaRPr kumimoji="0" lang="en-GB" sz="1800" b="0" i="0" u="none" strike="noStrike" cap="none" normalizeH="0" baseline="0" dirty="0" smtClean="0">
              <a:ln>
                <a:noFill/>
              </a:ln>
              <a:solidFill>
                <a:schemeClr val="tx1"/>
              </a:solidFill>
              <a:effectLst/>
              <a:latin typeface="Arial" pitchFamily="34" charset="0"/>
            </a:endParaRPr>
          </a:p>
        </p:txBody>
      </p:sp>
      <p:sp>
        <p:nvSpPr>
          <p:cNvPr id="11" name="Rectangle 5"/>
          <p:cNvSpPr>
            <a:spLocks noChangeArrowheads="1"/>
          </p:cNvSpPr>
          <p:nvPr/>
        </p:nvSpPr>
        <p:spPr bwMode="auto">
          <a:xfrm>
            <a:off x="3440113" y="2705264"/>
            <a:ext cx="1655762" cy="647700"/>
          </a:xfrm>
          <a:prstGeom prst="rect">
            <a:avLst/>
          </a:prstGeom>
          <a:solidFill>
            <a:schemeClr val="accent3">
              <a:lumMod val="20000"/>
              <a:lumOff val="80000"/>
            </a:schemeClr>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rPr>
              <a:t>医疗保险</a:t>
            </a:r>
            <a:endParaRPr kumimoji="0" lang="en-GB" sz="1800" b="0" i="0" u="none" strike="noStrike" cap="none" normalizeH="0" baseline="0" dirty="0" smtClean="0">
              <a:ln>
                <a:noFill/>
              </a:ln>
              <a:solidFill>
                <a:schemeClr val="tx1"/>
              </a:solidFill>
              <a:effectLst/>
              <a:latin typeface="Arial" pitchFamily="34" charset="0"/>
            </a:endParaRPr>
          </a:p>
        </p:txBody>
      </p:sp>
      <p:sp>
        <p:nvSpPr>
          <p:cNvPr id="12" name="Rectangle 6"/>
          <p:cNvSpPr>
            <a:spLocks noChangeArrowheads="1"/>
          </p:cNvSpPr>
          <p:nvPr/>
        </p:nvSpPr>
        <p:spPr bwMode="auto">
          <a:xfrm>
            <a:off x="3440113" y="4626249"/>
            <a:ext cx="1655762" cy="647700"/>
          </a:xfrm>
          <a:prstGeom prst="rect">
            <a:avLst/>
          </a:prstGeom>
          <a:solidFill>
            <a:schemeClr val="accent3">
              <a:lumMod val="20000"/>
              <a:lumOff val="80000"/>
            </a:schemeClr>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Arial" pitchFamily="34" charset="0"/>
              </a:rPr>
              <a:t>失业保险</a:t>
            </a:r>
            <a:endParaRPr kumimoji="0" lang="en-GB" sz="1800" b="0" i="0" u="none" strike="noStrike" cap="none" normalizeH="0" baseline="0" dirty="0" smtClean="0">
              <a:ln>
                <a:noFill/>
              </a:ln>
              <a:solidFill>
                <a:schemeClr val="tx1"/>
              </a:solidFill>
              <a:effectLst/>
              <a:latin typeface="Arial" pitchFamily="34" charset="0"/>
            </a:endParaRPr>
          </a:p>
        </p:txBody>
      </p:sp>
      <p:sp>
        <p:nvSpPr>
          <p:cNvPr id="13" name="Rectangle 7"/>
          <p:cNvSpPr>
            <a:spLocks noChangeArrowheads="1"/>
          </p:cNvSpPr>
          <p:nvPr/>
        </p:nvSpPr>
        <p:spPr bwMode="auto">
          <a:xfrm>
            <a:off x="3440113" y="5562764"/>
            <a:ext cx="1655762" cy="647700"/>
          </a:xfrm>
          <a:prstGeom prst="rect">
            <a:avLst/>
          </a:prstGeom>
          <a:solidFill>
            <a:schemeClr val="accent3">
              <a:lumMod val="20000"/>
              <a:lumOff val="80000"/>
            </a:schemeClr>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rPr>
              <a:t>工伤保险</a:t>
            </a:r>
            <a:endParaRPr kumimoji="0" lang="en-GB" sz="1800" b="0" i="0" u="none" strike="noStrike" cap="none" normalizeH="0" baseline="0" dirty="0" smtClean="0">
              <a:ln>
                <a:noFill/>
              </a:ln>
              <a:solidFill>
                <a:schemeClr val="tx1"/>
              </a:solidFill>
              <a:effectLst/>
              <a:latin typeface="Arial" pitchFamily="34" charset="0"/>
            </a:endParaRPr>
          </a:p>
        </p:txBody>
      </p:sp>
      <p:cxnSp>
        <p:nvCxnSpPr>
          <p:cNvPr id="14" name="AutoShape 19"/>
          <p:cNvCxnSpPr>
            <a:cxnSpLocks noChangeShapeType="1"/>
          </p:cNvCxnSpPr>
          <p:nvPr/>
        </p:nvCxnSpPr>
        <p:spPr bwMode="auto">
          <a:xfrm flipV="1">
            <a:off x="2300288" y="2070264"/>
            <a:ext cx="1139825" cy="1908175"/>
          </a:xfrm>
          <a:prstGeom prst="bentConnector3">
            <a:avLst>
              <a:gd name="adj1" fmla="val 49861"/>
            </a:avLst>
          </a:prstGeom>
          <a:ln>
            <a:headEnd/>
            <a:tailEnd/>
          </a:ln>
        </p:spPr>
        <p:style>
          <a:lnRef idx="1">
            <a:schemeClr val="dk1"/>
          </a:lnRef>
          <a:fillRef idx="0">
            <a:schemeClr val="dk1"/>
          </a:fillRef>
          <a:effectRef idx="0">
            <a:schemeClr val="dk1"/>
          </a:effectRef>
          <a:fontRef idx="minor">
            <a:schemeClr val="tx1"/>
          </a:fontRef>
        </p:style>
      </p:cxnSp>
      <p:cxnSp>
        <p:nvCxnSpPr>
          <p:cNvPr id="15" name="AutoShape 20"/>
          <p:cNvCxnSpPr>
            <a:cxnSpLocks noChangeShapeType="1"/>
          </p:cNvCxnSpPr>
          <p:nvPr/>
        </p:nvCxnSpPr>
        <p:spPr bwMode="auto">
          <a:xfrm flipV="1">
            <a:off x="2300288" y="3039621"/>
            <a:ext cx="1139825" cy="949802"/>
          </a:xfrm>
          <a:prstGeom prst="bentConnector3">
            <a:avLst>
              <a:gd name="adj1" fmla="val 50000"/>
            </a:avLst>
          </a:prstGeom>
          <a:ln>
            <a:headEnd/>
            <a:tailEnd/>
          </a:ln>
        </p:spPr>
        <p:style>
          <a:lnRef idx="1">
            <a:schemeClr val="dk1"/>
          </a:lnRef>
          <a:fillRef idx="0">
            <a:schemeClr val="dk1"/>
          </a:fillRef>
          <a:effectRef idx="0">
            <a:schemeClr val="dk1"/>
          </a:effectRef>
          <a:fontRef idx="minor">
            <a:schemeClr val="tx1"/>
          </a:fontRef>
        </p:style>
      </p:cxnSp>
      <p:cxnSp>
        <p:nvCxnSpPr>
          <p:cNvPr id="16" name="AutoShape 21"/>
          <p:cNvCxnSpPr>
            <a:cxnSpLocks noChangeShapeType="1"/>
            <a:endCxn id="12" idx="1"/>
          </p:cNvCxnSpPr>
          <p:nvPr/>
        </p:nvCxnSpPr>
        <p:spPr bwMode="auto">
          <a:xfrm>
            <a:off x="2300288" y="3978439"/>
            <a:ext cx="1139825" cy="971660"/>
          </a:xfrm>
          <a:prstGeom prst="bentConnector3">
            <a:avLst>
              <a:gd name="adj1" fmla="val 50000"/>
            </a:avLst>
          </a:prstGeom>
          <a:ln>
            <a:headEnd/>
            <a:tailEnd/>
          </a:ln>
        </p:spPr>
        <p:style>
          <a:lnRef idx="1">
            <a:schemeClr val="dk1"/>
          </a:lnRef>
          <a:fillRef idx="0">
            <a:schemeClr val="dk1"/>
          </a:fillRef>
          <a:effectRef idx="0">
            <a:schemeClr val="dk1"/>
          </a:effectRef>
          <a:fontRef idx="minor">
            <a:schemeClr val="tx1"/>
          </a:fontRef>
        </p:style>
      </p:cxnSp>
      <p:cxnSp>
        <p:nvCxnSpPr>
          <p:cNvPr id="17" name="AutoShape 22"/>
          <p:cNvCxnSpPr>
            <a:cxnSpLocks noChangeShapeType="1"/>
          </p:cNvCxnSpPr>
          <p:nvPr/>
        </p:nvCxnSpPr>
        <p:spPr bwMode="auto">
          <a:xfrm>
            <a:off x="2300288" y="3978439"/>
            <a:ext cx="1139825" cy="1908175"/>
          </a:xfrm>
          <a:prstGeom prst="bentConnector3">
            <a:avLst>
              <a:gd name="adj1" fmla="val 49861"/>
            </a:avLst>
          </a:prstGeom>
          <a:ln>
            <a:headEnd/>
            <a:tailEnd/>
          </a:ln>
        </p:spPr>
        <p:style>
          <a:lnRef idx="1">
            <a:schemeClr val="dk1"/>
          </a:lnRef>
          <a:fillRef idx="0">
            <a:schemeClr val="dk1"/>
          </a:fillRef>
          <a:effectRef idx="0">
            <a:schemeClr val="dk1"/>
          </a:effectRef>
          <a:fontRef idx="minor">
            <a:schemeClr val="tx1"/>
          </a:fontRef>
        </p:style>
      </p:cxnSp>
      <p:sp>
        <p:nvSpPr>
          <p:cNvPr id="18" name="Rectangle 17"/>
          <p:cNvSpPr>
            <a:spLocks noChangeArrowheads="1"/>
          </p:cNvSpPr>
          <p:nvPr/>
        </p:nvSpPr>
        <p:spPr bwMode="gray">
          <a:xfrm>
            <a:off x="5265738" y="2837517"/>
            <a:ext cx="3421062" cy="384175"/>
          </a:xfrm>
          <a:prstGeom prst="rect">
            <a:avLst/>
          </a:prstGeom>
          <a:noFill/>
          <a:ln w="12700" algn="ctr">
            <a:noFill/>
            <a:miter lim="800000"/>
            <a:headEnd/>
            <a:tailEnd/>
          </a:ln>
        </p:spPr>
        <p:txBody>
          <a:bodyPr vert="horz" wrap="square" lIns="0" tIns="0" rIns="0" bIns="0" numCol="1" anchor="ctr" anchorCtr="0" compatLnSpc="1">
            <a:prstTxWarp prst="textNoShape">
              <a:avLst/>
            </a:prstTxWarp>
          </a:bodyPr>
          <a:lstStyle/>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smtClean="0">
                <a:latin typeface="Arial" pitchFamily="34" charset="0"/>
              </a:rPr>
              <a:t>缴费形式</a:t>
            </a:r>
            <a:r>
              <a:rPr lang="zh-CN" altLang="en-US" sz="1000" dirty="0" smtClean="0">
                <a:latin typeface="Arial" pitchFamily="34" charset="0"/>
              </a:rPr>
              <a:t>：用人单位和个人共同缴费</a:t>
            </a:r>
            <a:endParaRPr lang="en-GB" altLang="zh-CN" sz="1000" dirty="0" smtClean="0">
              <a:latin typeface="Arial" pitchFamily="34" charset="0"/>
            </a:endParaRPr>
          </a:p>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smtClean="0">
                <a:latin typeface="Arial" pitchFamily="34" charset="0"/>
              </a:rPr>
              <a:t>待遇</a:t>
            </a:r>
            <a:r>
              <a:rPr lang="zh-CN" altLang="en-US" sz="1000" dirty="0">
                <a:latin typeface="Arial" pitchFamily="34" charset="0"/>
              </a:rPr>
              <a:t>：发生的基本医疗保险起付标准以上、最高支付限额以下符合规定的医疗费，其中个人也要按规定负担一定比例的费用。</a:t>
            </a:r>
            <a:endParaRPr lang="en-US" altLang="zh-CN" sz="1000" dirty="0">
              <a:latin typeface="Arial" pitchFamily="34" charset="0"/>
            </a:endParaRPr>
          </a:p>
        </p:txBody>
      </p:sp>
      <p:sp>
        <p:nvSpPr>
          <p:cNvPr id="19" name="Rectangle 18"/>
          <p:cNvSpPr>
            <a:spLocks noChangeArrowheads="1"/>
          </p:cNvSpPr>
          <p:nvPr/>
        </p:nvSpPr>
        <p:spPr bwMode="gray">
          <a:xfrm>
            <a:off x="5265738" y="3769621"/>
            <a:ext cx="3421062" cy="384175"/>
          </a:xfrm>
          <a:prstGeom prst="rect">
            <a:avLst/>
          </a:prstGeom>
          <a:noFill/>
          <a:ln w="12700" algn="ctr">
            <a:noFill/>
            <a:miter lim="800000"/>
            <a:headEnd/>
            <a:tailEnd/>
          </a:ln>
        </p:spPr>
        <p:txBody>
          <a:bodyPr vert="horz" wrap="square" lIns="0" tIns="0" rIns="0" bIns="0" numCol="1" anchor="ctr"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
                <a:schemeClr val="accent1"/>
              </a:buClr>
              <a:buSzPct val="100000"/>
              <a:buFont typeface="Wingdings" panose="05000000000000000000" pitchFamily="2" charset="2"/>
              <a:buChar char="§"/>
              <a:tabLst/>
            </a:pPr>
            <a:r>
              <a:rPr kumimoji="0" lang="zh-CN" altLang="en-US" sz="1000" b="1" i="0" u="none" strike="noStrike" cap="none" normalizeH="0" baseline="0" dirty="0" smtClean="0">
                <a:ln>
                  <a:noFill/>
                </a:ln>
                <a:solidFill>
                  <a:schemeClr val="tx1"/>
                </a:solidFill>
                <a:effectLst/>
                <a:latin typeface="Arial" pitchFamily="34" charset="0"/>
              </a:rPr>
              <a:t>缴费形式：</a:t>
            </a:r>
            <a:r>
              <a:rPr kumimoji="0" lang="zh-CN" altLang="en-US" sz="1000" i="0" u="none" strike="noStrike" cap="none" normalizeH="0" baseline="0" dirty="0" smtClean="0">
                <a:ln>
                  <a:noFill/>
                </a:ln>
                <a:solidFill>
                  <a:schemeClr val="tx1"/>
                </a:solidFill>
                <a:effectLst/>
                <a:latin typeface="Arial" pitchFamily="34" charset="0"/>
              </a:rPr>
              <a:t>用人单位缴纳</a:t>
            </a:r>
            <a:endParaRPr kumimoji="0" lang="en-US" altLang="zh-CN" sz="1000" i="0" u="none" strike="noStrike" cap="none" normalizeH="0" baseline="0" dirty="0" smtClean="0">
              <a:ln>
                <a:noFill/>
              </a:ln>
              <a:solidFill>
                <a:schemeClr val="tx1"/>
              </a:solidFill>
              <a:effectLst/>
              <a:latin typeface="Arial" pitchFamily="34" charset="0"/>
            </a:endParaRPr>
          </a:p>
          <a:p>
            <a:pPr marL="171450" marR="0" lvl="0" indent="-171450" defTabSz="914400" rtl="0" eaLnBrk="1" fontAlgn="base" latinLnBrk="0" hangingPunct="1">
              <a:lnSpc>
                <a:spcPct val="100000"/>
              </a:lnSpc>
              <a:spcBef>
                <a:spcPct val="0"/>
              </a:spcBef>
              <a:spcAft>
                <a:spcPct val="0"/>
              </a:spcAft>
              <a:buClr>
                <a:schemeClr val="accent1"/>
              </a:buClr>
              <a:buSzPct val="100000"/>
              <a:buFont typeface="Wingdings" panose="05000000000000000000" pitchFamily="2" charset="2"/>
              <a:buChar char="§"/>
              <a:tabLst/>
            </a:pPr>
            <a:r>
              <a:rPr lang="zh-CN" altLang="en-US" sz="1000" b="1" dirty="0" smtClean="0">
                <a:latin typeface="Arial" pitchFamily="34" charset="0"/>
              </a:rPr>
              <a:t>待遇：</a:t>
            </a:r>
            <a:r>
              <a:rPr lang="zh-CN" altLang="en-US" sz="1000" dirty="0" smtClean="0">
                <a:latin typeface="Arial" pitchFamily="34" charset="0"/>
              </a:rPr>
              <a:t>女职工产假期间的</a:t>
            </a:r>
            <a:r>
              <a:rPr lang="zh-CN" altLang="en-US" sz="1000" b="1" dirty="0" smtClean="0">
                <a:solidFill>
                  <a:srgbClr val="FF0000"/>
                </a:solidFill>
                <a:latin typeface="Arial" pitchFamily="34" charset="0"/>
              </a:rPr>
              <a:t>生育津贴</a:t>
            </a:r>
            <a:r>
              <a:rPr lang="zh-CN" altLang="en-US" sz="1000" b="1" dirty="0" smtClean="0">
                <a:latin typeface="Arial" pitchFamily="34" charset="0"/>
              </a:rPr>
              <a:t>、</a:t>
            </a:r>
            <a:r>
              <a:rPr lang="zh-CN" altLang="en-US" sz="1000" dirty="0" smtClean="0">
                <a:latin typeface="Arial" pitchFamily="34" charset="0"/>
              </a:rPr>
              <a:t>生育发生的</a:t>
            </a:r>
            <a:r>
              <a:rPr lang="zh-CN" altLang="en-US" sz="1000" b="1" dirty="0" smtClean="0">
                <a:solidFill>
                  <a:srgbClr val="FF0000"/>
                </a:solidFill>
                <a:latin typeface="Arial" pitchFamily="34" charset="0"/>
              </a:rPr>
              <a:t>医疗费用</a:t>
            </a:r>
            <a:r>
              <a:rPr lang="zh-CN" altLang="en-US" sz="1000" b="1" dirty="0" smtClean="0">
                <a:latin typeface="Arial" pitchFamily="34" charset="0"/>
              </a:rPr>
              <a:t>、</a:t>
            </a:r>
            <a:r>
              <a:rPr lang="zh-CN" altLang="en-US" sz="1000" dirty="0" smtClean="0">
                <a:latin typeface="Arial" pitchFamily="34" charset="0"/>
              </a:rPr>
              <a:t>职工计划生育手术费用及国家规定的与生育保险有关的其他费用都应该从生育保险基金中支出。</a:t>
            </a:r>
            <a:endParaRPr kumimoji="0" lang="en-GB" sz="1000" i="0" u="none" strike="noStrike" cap="none" normalizeH="0" baseline="0" dirty="0" smtClean="0">
              <a:ln>
                <a:noFill/>
              </a:ln>
              <a:solidFill>
                <a:schemeClr val="tx1"/>
              </a:solidFill>
              <a:effectLst/>
              <a:latin typeface="Arial" pitchFamily="34" charset="0"/>
            </a:endParaRPr>
          </a:p>
        </p:txBody>
      </p:sp>
      <p:sp>
        <p:nvSpPr>
          <p:cNvPr id="20" name="Rectangle 19"/>
          <p:cNvSpPr>
            <a:spLocks noChangeArrowheads="1"/>
          </p:cNvSpPr>
          <p:nvPr/>
        </p:nvSpPr>
        <p:spPr bwMode="gray">
          <a:xfrm>
            <a:off x="5265738" y="5717021"/>
            <a:ext cx="3421062" cy="384175"/>
          </a:xfrm>
          <a:prstGeom prst="rect">
            <a:avLst/>
          </a:prstGeom>
          <a:noFill/>
          <a:ln w="12700" algn="ctr">
            <a:noFill/>
            <a:miter lim="800000"/>
            <a:headEnd/>
            <a:tailEnd/>
          </a:ln>
        </p:spPr>
        <p:txBody>
          <a:bodyPr vert="horz" wrap="square" lIns="0" tIns="0" rIns="0" bIns="0" numCol="1" anchor="ctr" anchorCtr="0" compatLnSpc="1">
            <a:prstTxWarp prst="textNoShape">
              <a:avLst/>
            </a:prstTxWarp>
          </a:bodyPr>
          <a:lstStyle/>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a:latin typeface="Arial" pitchFamily="34" charset="0"/>
              </a:rPr>
              <a:t>缴费形式</a:t>
            </a:r>
            <a:r>
              <a:rPr lang="zh-CN" altLang="en-US" sz="1000" dirty="0">
                <a:latin typeface="Arial" pitchFamily="34" charset="0"/>
              </a:rPr>
              <a:t>：用人</a:t>
            </a:r>
            <a:r>
              <a:rPr lang="zh-CN" altLang="en-US" sz="1000" dirty="0" smtClean="0">
                <a:latin typeface="Arial" pitchFamily="34" charset="0"/>
              </a:rPr>
              <a:t>单位缴纳</a:t>
            </a:r>
            <a:endParaRPr lang="en-US" altLang="zh-CN" sz="1000" dirty="0" smtClean="0">
              <a:latin typeface="Arial" pitchFamily="34" charset="0"/>
            </a:endParaRPr>
          </a:p>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smtClean="0">
                <a:latin typeface="Arial" pitchFamily="34" charset="0"/>
              </a:rPr>
              <a:t>待遇</a:t>
            </a:r>
            <a:r>
              <a:rPr lang="zh-CN" altLang="en-US" sz="1000" dirty="0" smtClean="0">
                <a:latin typeface="Arial" pitchFamily="34" charset="0"/>
              </a:rPr>
              <a:t>：劳动者由于工作原因并在工作过程中受意外伤害或职业病，在治疗过程中以及伤残鉴定后的医疗，生活以及遗属抚恤金等。</a:t>
            </a:r>
            <a:endParaRPr kumimoji="0" lang="en-GB" sz="1000" b="0" i="0" u="none" strike="noStrike" cap="none" normalizeH="0" baseline="0" dirty="0" smtClean="0">
              <a:ln>
                <a:noFill/>
              </a:ln>
              <a:solidFill>
                <a:schemeClr val="tx1"/>
              </a:solidFill>
              <a:effectLst/>
              <a:latin typeface="Arial" pitchFamily="34" charset="0"/>
            </a:endParaRPr>
          </a:p>
        </p:txBody>
      </p:sp>
      <p:sp>
        <p:nvSpPr>
          <p:cNvPr id="22" name="Rectangle 6"/>
          <p:cNvSpPr>
            <a:spLocks noChangeArrowheads="1"/>
          </p:cNvSpPr>
          <p:nvPr/>
        </p:nvSpPr>
        <p:spPr bwMode="auto">
          <a:xfrm>
            <a:off x="3440113" y="3656783"/>
            <a:ext cx="1688742" cy="647700"/>
          </a:xfrm>
          <a:prstGeom prst="rect">
            <a:avLst/>
          </a:prstGeom>
          <a:solidFill>
            <a:schemeClr val="accent3">
              <a:lumMod val="20000"/>
              <a:lumOff val="80000"/>
            </a:schemeClr>
          </a:solidFill>
          <a:ln w="6350">
            <a:noFill/>
            <a:miter lim="800000"/>
            <a:headEnd type="none" w="sm" len="sm"/>
            <a:tailEnd type="none" w="med" len="lg"/>
          </a:ln>
        </p:spPr>
        <p:txBody>
          <a:bodyPr vert="horz" wrap="non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rPr>
              <a:t>生育保险</a:t>
            </a:r>
            <a:endParaRPr kumimoji="0" lang="en-GB" sz="1800" b="0" i="0" u="none" strike="noStrike" cap="none" normalizeH="0" baseline="0" dirty="0" smtClean="0">
              <a:ln>
                <a:noFill/>
              </a:ln>
              <a:solidFill>
                <a:schemeClr val="tx1"/>
              </a:solidFill>
              <a:effectLst/>
              <a:latin typeface="Arial" pitchFamily="34" charset="0"/>
            </a:endParaRPr>
          </a:p>
        </p:txBody>
      </p:sp>
      <p:cxnSp>
        <p:nvCxnSpPr>
          <p:cNvPr id="37" name="Elbow Connector 36"/>
          <p:cNvCxnSpPr>
            <a:stCxn id="9" idx="3"/>
            <a:endCxn id="22" idx="1"/>
          </p:cNvCxnSpPr>
          <p:nvPr/>
        </p:nvCxnSpPr>
        <p:spPr>
          <a:xfrm>
            <a:off x="2300288" y="3978439"/>
            <a:ext cx="1139825" cy="2194"/>
          </a:xfrm>
          <a:prstGeom prst="bentConnector3">
            <a:avLst/>
          </a:prstGeom>
        </p:spPr>
        <p:style>
          <a:lnRef idx="1">
            <a:schemeClr val="dk1"/>
          </a:lnRef>
          <a:fillRef idx="0">
            <a:schemeClr val="dk1"/>
          </a:fillRef>
          <a:effectRef idx="0">
            <a:schemeClr val="dk1"/>
          </a:effectRef>
          <a:fontRef idx="minor">
            <a:schemeClr val="tx1"/>
          </a:fontRef>
        </p:style>
      </p:cxnSp>
      <p:sp>
        <p:nvSpPr>
          <p:cNvPr id="38" name="Rectangle 37"/>
          <p:cNvSpPr>
            <a:spLocks noChangeArrowheads="1"/>
          </p:cNvSpPr>
          <p:nvPr/>
        </p:nvSpPr>
        <p:spPr bwMode="gray">
          <a:xfrm>
            <a:off x="5265738" y="4812838"/>
            <a:ext cx="3421062" cy="384175"/>
          </a:xfrm>
          <a:prstGeom prst="rect">
            <a:avLst/>
          </a:prstGeom>
          <a:noFill/>
          <a:ln w="12700" algn="ctr">
            <a:noFill/>
            <a:miter lim="800000"/>
            <a:headEnd/>
            <a:tailEnd/>
          </a:ln>
        </p:spPr>
        <p:txBody>
          <a:bodyPr vert="horz" wrap="square" lIns="0" tIns="0" rIns="0" bIns="0" numCol="1" anchor="ctr" anchorCtr="0" compatLnSpc="1">
            <a:prstTxWarp prst="textNoShape">
              <a:avLst/>
            </a:prstTxWarp>
          </a:bodyPr>
          <a:lstStyle/>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a:latin typeface="Arial" pitchFamily="34" charset="0"/>
              </a:rPr>
              <a:t>缴费形式</a:t>
            </a:r>
            <a:r>
              <a:rPr lang="zh-CN" altLang="en-US" sz="1000" dirty="0">
                <a:latin typeface="Arial" pitchFamily="34" charset="0"/>
              </a:rPr>
              <a:t>：用人单位和个人</a:t>
            </a:r>
            <a:r>
              <a:rPr lang="zh-CN" altLang="en-US" sz="1000" dirty="0" smtClean="0">
                <a:latin typeface="Arial" pitchFamily="34" charset="0"/>
              </a:rPr>
              <a:t>共同缴费</a:t>
            </a:r>
            <a:endParaRPr lang="en-GB" altLang="zh-CN" sz="1000" dirty="0">
              <a:latin typeface="Arial" pitchFamily="34" charset="0"/>
            </a:endParaRPr>
          </a:p>
          <a:p>
            <a:pPr marL="171450" lvl="0" indent="-171450" fontAlgn="base">
              <a:spcBef>
                <a:spcPct val="0"/>
              </a:spcBef>
              <a:spcAft>
                <a:spcPct val="0"/>
              </a:spcAft>
              <a:buClr>
                <a:schemeClr val="accent1"/>
              </a:buClr>
              <a:buSzPct val="100000"/>
              <a:buFont typeface="Wingdings" panose="05000000000000000000" pitchFamily="2" charset="2"/>
              <a:buChar char="§"/>
            </a:pPr>
            <a:r>
              <a:rPr lang="zh-CN" altLang="en-US" sz="1000" b="1" dirty="0">
                <a:latin typeface="Arial" pitchFamily="34" charset="0"/>
              </a:rPr>
              <a:t>待遇</a:t>
            </a:r>
            <a:r>
              <a:rPr lang="zh-CN" altLang="en-US" sz="1000" dirty="0" smtClean="0">
                <a:latin typeface="Arial" pitchFamily="34" charset="0"/>
              </a:rPr>
              <a:t>：缴费满</a:t>
            </a:r>
            <a:r>
              <a:rPr lang="en-US" altLang="zh-CN" sz="1000" dirty="0" smtClean="0">
                <a:latin typeface="Arial" pitchFamily="34" charset="0"/>
              </a:rPr>
              <a:t>1</a:t>
            </a:r>
            <a:r>
              <a:rPr lang="zh-CN" altLang="en-US" sz="1000" dirty="0" smtClean="0">
                <a:latin typeface="Arial" pitchFamily="34" charset="0"/>
              </a:rPr>
              <a:t>年后，根据缴费年限</a:t>
            </a:r>
            <a:r>
              <a:rPr lang="zh-CN" altLang="en-US" sz="1000" b="1" dirty="0" smtClean="0">
                <a:solidFill>
                  <a:srgbClr val="FF0000"/>
                </a:solidFill>
                <a:latin typeface="Arial" pitchFamily="34" charset="0"/>
              </a:rPr>
              <a:t>最多可领取</a:t>
            </a:r>
            <a:r>
              <a:rPr lang="en-US" altLang="zh-CN" sz="1000" b="1" dirty="0" smtClean="0">
                <a:solidFill>
                  <a:srgbClr val="FF0000"/>
                </a:solidFill>
                <a:latin typeface="Arial" pitchFamily="34" charset="0"/>
              </a:rPr>
              <a:t>12-24</a:t>
            </a:r>
            <a:r>
              <a:rPr lang="zh-CN" altLang="en-US" sz="1000" b="1" dirty="0" smtClean="0">
                <a:solidFill>
                  <a:srgbClr val="FF0000"/>
                </a:solidFill>
                <a:latin typeface="Arial" pitchFamily="34" charset="0"/>
              </a:rPr>
              <a:t>个月不等</a:t>
            </a:r>
            <a:r>
              <a:rPr lang="zh-CN" altLang="en-US" sz="1000" dirty="0" smtClean="0">
                <a:latin typeface="Arial" pitchFamily="34" charset="0"/>
              </a:rPr>
              <a:t>，重新就业后的再次失业，缴费时间重新计算，领取失业保险金的期限与前次失业应当领取尚未领取的失业保险金的期限合并计算，最长不超过</a:t>
            </a:r>
            <a:r>
              <a:rPr lang="en-US" altLang="zh-CN" sz="1000" dirty="0" smtClean="0">
                <a:latin typeface="Arial" pitchFamily="34" charset="0"/>
              </a:rPr>
              <a:t>24</a:t>
            </a:r>
            <a:r>
              <a:rPr lang="zh-CN" altLang="en-US" sz="1000" dirty="0" smtClean="0">
                <a:latin typeface="Arial" pitchFamily="34" charset="0"/>
              </a:rPr>
              <a:t>个月。</a:t>
            </a:r>
            <a:endParaRPr lang="en-US" altLang="zh-CN" sz="1000" dirty="0">
              <a:latin typeface="Arial" pitchFamily="34" charset="0"/>
            </a:endParaRPr>
          </a:p>
        </p:txBody>
      </p:sp>
      <p:sp>
        <p:nvSpPr>
          <p:cNvPr id="39" name="Rectangle 38"/>
          <p:cNvSpPr/>
          <p:nvPr/>
        </p:nvSpPr>
        <p:spPr>
          <a:xfrm>
            <a:off x="457199" y="1064581"/>
            <a:ext cx="8229601" cy="523220"/>
          </a:xfrm>
          <a:prstGeom prst="rect">
            <a:avLst/>
          </a:prstGeom>
          <a:solidFill>
            <a:schemeClr val="bg1">
              <a:lumMod val="50000"/>
            </a:schemeClr>
          </a:solidFill>
        </p:spPr>
        <p:txBody>
          <a:bodyPr wrap="square">
            <a:spAutoFit/>
          </a:bodyPr>
          <a:lstStyle/>
          <a:p>
            <a:r>
              <a:rPr lang="zh-CN" altLang="en-US" sz="1400" b="1" dirty="0" smtClean="0">
                <a:solidFill>
                  <a:schemeClr val="bg1"/>
                </a:solidFill>
              </a:rPr>
              <a:t>“ 根据</a:t>
            </a:r>
            <a:r>
              <a:rPr lang="en-US" altLang="zh-CN" sz="1400" b="1" dirty="0">
                <a:solidFill>
                  <a:schemeClr val="bg1"/>
                </a:solidFill>
              </a:rPr>
              <a:t>《</a:t>
            </a:r>
            <a:r>
              <a:rPr lang="zh-CN" altLang="en-US" sz="1400" b="1" dirty="0">
                <a:solidFill>
                  <a:schemeClr val="bg1"/>
                </a:solidFill>
              </a:rPr>
              <a:t>中华人民共和国劳动和社会保障部令</a:t>
            </a:r>
            <a:r>
              <a:rPr lang="en-US" altLang="zh-CN" sz="1400" b="1" dirty="0">
                <a:solidFill>
                  <a:schemeClr val="bg1"/>
                </a:solidFill>
              </a:rPr>
              <a:t>》</a:t>
            </a:r>
            <a:r>
              <a:rPr lang="zh-CN" altLang="en-US" sz="1400" b="1" dirty="0">
                <a:solidFill>
                  <a:schemeClr val="bg1"/>
                </a:solidFill>
              </a:rPr>
              <a:t>（第</a:t>
            </a:r>
            <a:r>
              <a:rPr lang="en-US" altLang="zh-CN" sz="1400" b="1" dirty="0">
                <a:solidFill>
                  <a:schemeClr val="bg1"/>
                </a:solidFill>
              </a:rPr>
              <a:t>26</a:t>
            </a:r>
            <a:r>
              <a:rPr lang="zh-CN" altLang="en-US" sz="1400" b="1" dirty="0">
                <a:solidFill>
                  <a:schemeClr val="bg1"/>
                </a:solidFill>
              </a:rPr>
              <a:t>号）第十一</a:t>
            </a:r>
            <a:r>
              <a:rPr lang="zh-CN" altLang="en-US" sz="1400" b="1" dirty="0" smtClean="0">
                <a:solidFill>
                  <a:schemeClr val="bg1"/>
                </a:solidFill>
              </a:rPr>
              <a:t>条，用人</a:t>
            </a:r>
            <a:r>
              <a:rPr lang="zh-CN" altLang="en-US" sz="1400" b="1" dirty="0">
                <a:solidFill>
                  <a:schemeClr val="bg1"/>
                </a:solidFill>
              </a:rPr>
              <a:t>单位与聘雇的台、港、澳人员应当</a:t>
            </a:r>
            <a:r>
              <a:rPr lang="zh-CN" altLang="en-US" sz="1400" b="1" dirty="0" smtClean="0">
                <a:solidFill>
                  <a:schemeClr val="bg1"/>
                </a:solidFill>
              </a:rPr>
              <a:t>签订</a:t>
            </a:r>
            <a:r>
              <a:rPr lang="zh-CN" altLang="en-US" sz="1400" b="1" dirty="0">
                <a:solidFill>
                  <a:schemeClr val="bg1"/>
                </a:solidFill>
              </a:rPr>
              <a:t>劳动</a:t>
            </a:r>
            <a:r>
              <a:rPr lang="zh-CN" altLang="en-US" sz="1400" b="1" dirty="0" smtClean="0">
                <a:solidFill>
                  <a:schemeClr val="bg1"/>
                </a:solidFill>
              </a:rPr>
              <a:t>合同</a:t>
            </a:r>
            <a:r>
              <a:rPr lang="zh-CN" altLang="en-US" sz="1400" b="1" dirty="0">
                <a:solidFill>
                  <a:schemeClr val="bg1"/>
                </a:solidFill>
              </a:rPr>
              <a:t>，并按照</a:t>
            </a:r>
            <a:r>
              <a:rPr lang="en-US" altLang="zh-CN" sz="1400" b="1" dirty="0">
                <a:solidFill>
                  <a:schemeClr val="bg1"/>
                </a:solidFill>
              </a:rPr>
              <a:t>《</a:t>
            </a:r>
            <a:r>
              <a:rPr lang="zh-CN" altLang="en-US" sz="1400" b="1" dirty="0">
                <a:solidFill>
                  <a:schemeClr val="bg1"/>
                </a:solidFill>
              </a:rPr>
              <a:t>社会保险费征缴暂行条例</a:t>
            </a:r>
            <a:r>
              <a:rPr lang="en-US" altLang="zh-CN" sz="1400" b="1" dirty="0">
                <a:solidFill>
                  <a:schemeClr val="bg1"/>
                </a:solidFill>
              </a:rPr>
              <a:t>》</a:t>
            </a:r>
            <a:r>
              <a:rPr lang="zh-CN" altLang="en-US" sz="1400" b="1" dirty="0">
                <a:solidFill>
                  <a:schemeClr val="bg1"/>
                </a:solidFill>
              </a:rPr>
              <a:t>的规定缴纳社会保险</a:t>
            </a:r>
            <a:r>
              <a:rPr lang="zh-CN" altLang="en-US" sz="1400" b="1" dirty="0" smtClean="0">
                <a:solidFill>
                  <a:schemeClr val="bg1"/>
                </a:solidFill>
              </a:rPr>
              <a:t>费 ”</a:t>
            </a:r>
            <a:endParaRPr lang="en-US" b="1" dirty="0">
              <a:solidFill>
                <a:schemeClr val="bg1"/>
              </a:solidFill>
            </a:endParaRPr>
          </a:p>
        </p:txBody>
      </p:sp>
    </p:spTree>
    <p:extLst>
      <p:ext uri="{BB962C8B-B14F-4D97-AF65-F5344CB8AC3E}">
        <p14:creationId xmlns:p14="http://schemas.microsoft.com/office/powerpoint/2010/main" val="234731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3"/>
          <p:cNvGraphicFramePr>
            <a:graphicFrameLocks noGrp="1"/>
          </p:cNvGraphicFramePr>
          <p:nvPr>
            <p:extLst>
              <p:ext uri="{D42A27DB-BD31-4B8C-83A1-F6EECF244321}">
                <p14:modId xmlns:p14="http://schemas.microsoft.com/office/powerpoint/2010/main" val="211505310"/>
              </p:ext>
            </p:extLst>
          </p:nvPr>
        </p:nvGraphicFramePr>
        <p:xfrm>
          <a:off x="539552" y="1620523"/>
          <a:ext cx="8102172" cy="4523988"/>
        </p:xfrm>
        <a:graphic>
          <a:graphicData uri="http://schemas.openxmlformats.org/drawingml/2006/table">
            <a:tbl>
              <a:tblPr firstRow="1" bandRow="1">
                <a:tableStyleId>{5C22544A-7EE6-4342-B048-85BDC9FD1C3A}</a:tableStyleId>
              </a:tblPr>
              <a:tblGrid>
                <a:gridCol w="5165789"/>
                <a:gridCol w="2936383"/>
              </a:tblGrid>
              <a:tr h="432048">
                <a:tc>
                  <a:txBody>
                    <a:bodyPr/>
                    <a:lstStyle/>
                    <a:p>
                      <a:pPr algn="ctr"/>
                      <a:r>
                        <a:rPr lang="zh-CN" altLang="en-US" sz="1600" dirty="0" smtClean="0"/>
                        <a:t>缴纳</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zh-CN" altLang="en-US" sz="1600" dirty="0" smtClean="0"/>
                        <a:t>领取或享受</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68580" marR="68580" marT="34290" marB="34290" anchor="ctr"/>
                </a:tc>
              </a:tr>
              <a:tr h="3804483">
                <a:tc>
                  <a:txBody>
                    <a:bodyPr/>
                    <a:lstStyle/>
                    <a:p>
                      <a:pPr marL="214313" lvl="1" indent="-214313">
                        <a:buFont typeface="Wingdings" panose="05000000000000000000" pitchFamily="2" charset="2"/>
                        <a:buChar char="Ø"/>
                      </a:pPr>
                      <a:r>
                        <a:rPr lang="zh-CN" altLang="en-US" sz="1600" dirty="0" smtClean="0"/>
                        <a:t>均与广州市城镇职工相同</a:t>
                      </a: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214313" lvl="1" indent="-214313">
                        <a:buFont typeface="Wingdings" panose="05000000000000000000" pitchFamily="2" charset="2"/>
                        <a:buChar char="Ø"/>
                      </a:pPr>
                      <a:endParaRPr lang="en-US" altLang="zh-CN" sz="1600" dirty="0" smtClean="0"/>
                    </a:p>
                    <a:p>
                      <a:pPr marL="0" lvl="1" indent="0">
                        <a:lnSpc>
                          <a:spcPct val="150000"/>
                        </a:lnSpc>
                        <a:buFont typeface="Wingdings" panose="05000000000000000000" pitchFamily="2" charset="2"/>
                        <a:buNone/>
                      </a:pPr>
                      <a:endParaRPr lang="en-US" altLang="zh-CN" sz="1000" dirty="0" smtClean="0"/>
                    </a:p>
                    <a:p>
                      <a:pPr marL="214313" lvl="1" indent="-214313">
                        <a:lnSpc>
                          <a:spcPct val="150000"/>
                        </a:lnSpc>
                        <a:buFont typeface="Wingdings" panose="05000000000000000000" pitchFamily="2" charset="2"/>
                        <a:buChar char="Ø"/>
                      </a:pPr>
                      <a:r>
                        <a:rPr lang="zh-CN" altLang="en-US" sz="1000" dirty="0" smtClean="0"/>
                        <a:t>职工基本养老保险（全省上年度在岗职工月平均工资）：缴费基数上限</a:t>
                      </a:r>
                      <a:r>
                        <a:rPr lang="en-US" altLang="zh-CN" sz="1000" dirty="0" smtClean="0"/>
                        <a:t>18213</a:t>
                      </a:r>
                      <a:r>
                        <a:rPr lang="zh-CN" altLang="en-US" sz="1000" dirty="0" smtClean="0"/>
                        <a:t>，缴费基数下限</a:t>
                      </a:r>
                      <a:r>
                        <a:rPr lang="en-US" altLang="zh-CN" sz="1000" dirty="0" smtClean="0"/>
                        <a:t>3170</a:t>
                      </a:r>
                    </a:p>
                    <a:p>
                      <a:pPr marL="214313" lvl="1" indent="-214313">
                        <a:lnSpc>
                          <a:spcPct val="150000"/>
                        </a:lnSpc>
                        <a:buFont typeface="Wingdings" panose="05000000000000000000" pitchFamily="2" charset="2"/>
                        <a:buChar char="Ø"/>
                      </a:pPr>
                      <a:r>
                        <a:rPr lang="zh-CN" altLang="en-US" sz="1000" dirty="0" smtClean="0"/>
                        <a:t>职工社会医疗保险（本市上年度在岗职工月平均工资）：缴费基数上限</a:t>
                      </a:r>
                      <a:r>
                        <a:rPr lang="en-US" altLang="zh-CN" sz="1000" dirty="0" smtClean="0"/>
                        <a:t>22275</a:t>
                      </a:r>
                      <a:r>
                        <a:rPr lang="zh-CN" altLang="en-US" sz="1000" dirty="0" smtClean="0"/>
                        <a:t>，缴费基数下限</a:t>
                      </a:r>
                      <a:r>
                        <a:rPr lang="en-US" altLang="zh-CN" sz="1000" dirty="0" smtClean="0"/>
                        <a:t>4455</a:t>
                      </a:r>
                    </a:p>
                    <a:p>
                      <a:pPr marL="214313" marR="0" lvl="1" indent="-214313"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zh-CN" altLang="en-US" sz="1000" dirty="0" smtClean="0"/>
                        <a:t>失业保险：缴费基数上限</a:t>
                      </a:r>
                      <a:r>
                        <a:rPr lang="en-US" altLang="zh-CN" sz="1000" dirty="0" smtClean="0"/>
                        <a:t>22275</a:t>
                      </a:r>
                      <a:r>
                        <a:rPr lang="zh-CN" altLang="en-US" sz="1000" dirty="0" smtClean="0"/>
                        <a:t>，缴费基数下限</a:t>
                      </a:r>
                      <a:r>
                        <a:rPr lang="en-US" altLang="zh-CN" sz="1000" dirty="0" smtClean="0"/>
                        <a:t>1895</a:t>
                      </a:r>
                      <a:r>
                        <a:rPr lang="zh-CN" altLang="en-US" sz="1000" dirty="0" smtClean="0"/>
                        <a:t>（本市最低工资）</a:t>
                      </a:r>
                      <a:endParaRPr lang="en-US" altLang="zh-CN" sz="1000" dirty="0" smtClean="0"/>
                    </a:p>
                    <a:p>
                      <a:pPr marL="214313" marR="0" lvl="1" indent="-214313"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zh-CN" altLang="en-US" sz="1000" dirty="0" smtClean="0"/>
                        <a:t>工伤保险：缴费基数上限</a:t>
                      </a:r>
                      <a:r>
                        <a:rPr lang="en-US" altLang="zh-CN" sz="1000" dirty="0" smtClean="0"/>
                        <a:t>22275</a:t>
                      </a:r>
                      <a:r>
                        <a:rPr lang="zh-CN" altLang="en-US" sz="1000" dirty="0" smtClean="0"/>
                        <a:t>，缴费基数下限</a:t>
                      </a:r>
                      <a:r>
                        <a:rPr lang="en-US" altLang="zh-CN" sz="1000" dirty="0" smtClean="0"/>
                        <a:t>1895</a:t>
                      </a:r>
                      <a:r>
                        <a:rPr lang="zh-CN" altLang="en-US" sz="1000" dirty="0" smtClean="0"/>
                        <a:t>（本市最低工资）</a:t>
                      </a:r>
                      <a:endParaRPr lang="en-US" altLang="zh-CN" sz="1000" dirty="0" smtClean="0"/>
                    </a:p>
                    <a:p>
                      <a:pPr marL="214313" marR="0" lvl="1" indent="-214313"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zh-CN" altLang="en-US" sz="1000" dirty="0" smtClean="0"/>
                        <a:t>生育保险：缴费基数上限</a:t>
                      </a:r>
                      <a:r>
                        <a:rPr lang="en-US" altLang="zh-CN" sz="1000" dirty="0" smtClean="0"/>
                        <a:t>22275</a:t>
                      </a:r>
                      <a:r>
                        <a:rPr lang="zh-CN" altLang="en-US" sz="1000" dirty="0" smtClean="0"/>
                        <a:t>，缴费基数下限</a:t>
                      </a:r>
                      <a:r>
                        <a:rPr lang="en-US" altLang="zh-CN" sz="1000" dirty="0" smtClean="0"/>
                        <a:t>4455</a:t>
                      </a:r>
                    </a:p>
                  </a:txBody>
                  <a:tcPr marL="68580" marR="68580" marT="34290" marB="34290"/>
                </a:tc>
                <a:tc>
                  <a:txBody>
                    <a:bodyPr/>
                    <a:lstStyle/>
                    <a:p>
                      <a:pPr marL="0" lvl="1" indent="0" algn="l">
                        <a:buFont typeface="Wingdings" panose="05000000000000000000" pitchFamily="2" charset="2"/>
                        <a:buNone/>
                      </a:pPr>
                      <a:endParaRPr lang="en-US" altLang="zh-CN" sz="1600" kern="1200" dirty="0" smtClean="0"/>
                    </a:p>
                    <a:p>
                      <a:pPr marL="273050" lvl="1" indent="-273050">
                        <a:buFont typeface="Wingdings" panose="05000000000000000000" pitchFamily="2" charset="2"/>
                        <a:buChar char="Ø"/>
                      </a:pPr>
                      <a:r>
                        <a:rPr lang="zh-CN" altLang="en-US" sz="1600" kern="1200" dirty="0" smtClean="0"/>
                        <a:t>与广州市城镇职工相同</a:t>
                      </a:r>
                      <a:endParaRPr lang="en-US" altLang="zh-CN" sz="16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34290" marB="34290" anchor="ctr"/>
                </a:tc>
              </a:tr>
            </a:tbl>
          </a:graphicData>
        </a:graphic>
      </p:graphicFrame>
      <p:sp>
        <p:nvSpPr>
          <p:cNvPr id="2" name="标题 1"/>
          <p:cNvSpPr>
            <a:spLocks noGrp="1"/>
          </p:cNvSpPr>
          <p:nvPr>
            <p:ph type="title"/>
          </p:nvPr>
        </p:nvSpPr>
        <p:spPr/>
        <p:txBody>
          <a:bodyPr>
            <a:normAutofit fontScale="90000"/>
          </a:bodyPr>
          <a:lstStyle/>
          <a:p>
            <a:r>
              <a:rPr lang="zh-CN" altLang="en-US" dirty="0"/>
              <a:t>政策细则 </a:t>
            </a:r>
            <a:r>
              <a:rPr lang="en-US" altLang="zh-CN" dirty="0"/>
              <a:t>– </a:t>
            </a:r>
            <a:r>
              <a:rPr lang="zh-CN" altLang="en-US" dirty="0" smtClean="0"/>
              <a:t>广州市</a:t>
            </a:r>
            <a:r>
              <a:rPr lang="zh-CN" altLang="en-US" dirty="0"/>
              <a:t/>
            </a:r>
            <a:br>
              <a:rPr lang="zh-CN" altLang="en-US" dirty="0"/>
            </a:br>
            <a:endParaRPr lang="zh-CN" altLang="en-US" dirty="0"/>
          </a:p>
        </p:txBody>
      </p:sp>
      <p:sp>
        <p:nvSpPr>
          <p:cNvPr id="3" name="灯片编号占位符 2"/>
          <p:cNvSpPr>
            <a:spLocks noGrp="1"/>
          </p:cNvSpPr>
          <p:nvPr>
            <p:ph type="sldNum" sz="quarter" idx="4294967295"/>
          </p:nvPr>
        </p:nvSpPr>
        <p:spPr>
          <a:xfrm>
            <a:off x="8305800" y="6400800"/>
            <a:ext cx="381000" cy="138499"/>
          </a:xfrm>
          <a:prstGeom prst="rect">
            <a:avLst/>
          </a:prstGeom>
        </p:spPr>
        <p:txBody>
          <a:bodyPr/>
          <a:lstStyle/>
          <a:p>
            <a:fld id="{2083E393-C0BF-4ED8-8545-7E4C90AFF831}" type="slidenum">
              <a:rPr lang="en-US" smtClean="0"/>
              <a:pPr/>
              <a:t>8</a:t>
            </a:fld>
            <a:endParaRPr lang="en-US" dirty="0"/>
          </a:p>
        </p:txBody>
      </p:sp>
      <p:sp>
        <p:nvSpPr>
          <p:cNvPr id="6" name="页脚占位符 5"/>
          <p:cNvSpPr>
            <a:spLocks noGrp="1"/>
          </p:cNvSpPr>
          <p:nvPr>
            <p:ph type="ftr" sz="quarter" idx="3"/>
          </p:nvPr>
        </p:nvSpPr>
        <p:spPr/>
        <p:txBody>
          <a:bodyPr/>
          <a:lstStyle/>
          <a:p>
            <a:r>
              <a:rPr lang="en-US" smtClean="0"/>
              <a:t>© 2016 Willis Towers Watson. All rights reserved. Proprietary and Confidential. For Willis Towers Watson and Willis Towers Watson client use only.</a:t>
            </a:r>
            <a:endParaRPr lang="en-US" dirty="0"/>
          </a:p>
        </p:txBody>
      </p:sp>
      <p:sp>
        <p:nvSpPr>
          <p:cNvPr id="7" name="内容占位符 4"/>
          <p:cNvSpPr>
            <a:spLocks noGrp="1"/>
          </p:cNvSpPr>
          <p:nvPr>
            <p:ph idx="1"/>
          </p:nvPr>
        </p:nvSpPr>
        <p:spPr>
          <a:xfrm>
            <a:off x="539552" y="948079"/>
            <a:ext cx="8229600" cy="506506"/>
          </a:xfrm>
        </p:spPr>
        <p:txBody>
          <a:bodyPr/>
          <a:lstStyle/>
          <a:p>
            <a:r>
              <a:rPr lang="zh-CN" altLang="en-US" sz="1600" dirty="0" smtClean="0">
                <a:latin typeface="微软雅黑" panose="020B0503020204020204" pitchFamily="34" charset="-122"/>
                <a:ea typeface="微软雅黑" panose="020B0503020204020204" pitchFamily="34" charset="-122"/>
              </a:rPr>
              <a:t>在广州市</a:t>
            </a:r>
            <a:r>
              <a:rPr lang="zh-CN" altLang="en-US" sz="1600" dirty="0">
                <a:latin typeface="微软雅黑" panose="020B0503020204020204" pitchFamily="34" charset="-122"/>
                <a:ea typeface="微软雅黑" panose="020B0503020204020204" pitchFamily="34" charset="-122"/>
              </a:rPr>
              <a:t>就业的外籍、获得境外长期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永久</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居留权、台、港、澳工作人员根据</a:t>
            </a:r>
            <a:r>
              <a:rPr lang="zh-CN" altLang="en-US" sz="1600" dirty="0" smtClean="0">
                <a:latin typeface="微软雅黑" panose="020B0503020204020204" pitchFamily="34" charset="-122"/>
                <a:ea typeface="微软雅黑" panose="020B0503020204020204" pitchFamily="34" charset="-122"/>
              </a:rPr>
              <a:t>规定</a:t>
            </a:r>
            <a:r>
              <a:rPr lang="zh-CN" altLang="en-US" sz="1600" dirty="0">
                <a:latin typeface="微软雅黑" panose="020B0503020204020204" pitchFamily="34" charset="-122"/>
                <a:ea typeface="微软雅黑" panose="020B0503020204020204" pitchFamily="34" charset="-122"/>
              </a:rPr>
              <a:t>应当</a:t>
            </a:r>
            <a:r>
              <a:rPr lang="zh-CN" altLang="en-US" sz="1600" dirty="0" smtClean="0">
                <a:latin typeface="微软雅黑" panose="020B0503020204020204" pitchFamily="34" charset="-122"/>
                <a:ea typeface="微软雅黑" panose="020B0503020204020204" pitchFamily="34" charset="-122"/>
              </a:rPr>
              <a:t>缴纳</a:t>
            </a:r>
            <a:r>
              <a:rPr lang="zh-CN" altLang="en-US" sz="1600" dirty="0">
                <a:latin typeface="微软雅黑" panose="020B0503020204020204" pitchFamily="34" charset="-122"/>
                <a:ea typeface="微软雅黑" panose="020B0503020204020204" pitchFamily="34" charset="-122"/>
              </a:rPr>
              <a:t>五项社会保险</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317128860"/>
              </p:ext>
            </p:extLst>
          </p:nvPr>
        </p:nvGraphicFramePr>
        <p:xfrm>
          <a:off x="539552" y="2386731"/>
          <a:ext cx="5129729" cy="2002389"/>
        </p:xfrm>
        <a:graphic>
          <a:graphicData uri="http://schemas.openxmlformats.org/drawingml/2006/table">
            <a:tbl>
              <a:tblPr firstRow="1" firstCol="1" lastRow="1" lastCol="1" bandRow="1" bandCol="1">
                <a:tableStyleId>{F2DE63D5-997A-4646-A377-4702673A728D}</a:tableStyleId>
              </a:tblPr>
              <a:tblGrid>
                <a:gridCol w="740608"/>
                <a:gridCol w="505097"/>
                <a:gridCol w="574766"/>
                <a:gridCol w="618308"/>
                <a:gridCol w="1097280"/>
                <a:gridCol w="927749"/>
                <a:gridCol w="665921"/>
              </a:tblGrid>
              <a:tr h="37444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100" b="1" dirty="0" smtClean="0">
                          <a:solidFill>
                            <a:schemeClr val="bg1"/>
                          </a:solidFill>
                          <a:latin typeface="微软雅黑" panose="020B0503020204020204" pitchFamily="34" charset="-122"/>
                          <a:ea typeface="微软雅黑" panose="020B0503020204020204" pitchFamily="34" charset="-122"/>
                        </a:rPr>
                        <a:t>广州</a:t>
                      </a:r>
                      <a:r>
                        <a:rPr lang="zh-CN" altLang="zh-CN" sz="1100" b="1" dirty="0" smtClean="0">
                          <a:solidFill>
                            <a:schemeClr val="bg1"/>
                          </a:solidFill>
                          <a:latin typeface="微软雅黑" panose="020B0503020204020204" pitchFamily="34" charset="-122"/>
                          <a:ea typeface="微软雅黑" panose="020B0503020204020204" pitchFamily="34" charset="-122"/>
                        </a:rPr>
                        <a:t>市城镇职工五险缴费</a:t>
                      </a:r>
                      <a:r>
                        <a:rPr lang="zh-CN" altLang="en-US" sz="1100" b="1" dirty="0" smtClean="0">
                          <a:solidFill>
                            <a:schemeClr val="bg1"/>
                          </a:solidFill>
                          <a:latin typeface="微软雅黑" panose="020B0503020204020204" pitchFamily="34" charset="-122"/>
                          <a:ea typeface="微软雅黑" panose="020B0503020204020204" pitchFamily="34" charset="-122"/>
                        </a:rPr>
                        <a:t>细则</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pPr algn="ctr">
                        <a:spcAft>
                          <a:spcPts val="0"/>
                        </a:spcAft>
                      </a:pPr>
                      <a:endParaRPr lang="zh-CN" sz="10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0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pPr algn="ctr">
                        <a:spcAft>
                          <a:spcPts val="0"/>
                        </a:spcAft>
                      </a:pPr>
                      <a:endParaRPr lang="zh-CN" sz="10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zh-CN" sz="10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69923">
                <a:tc gridSpan="2">
                  <a:txBody>
                    <a:bodyPr/>
                    <a:lstStyle/>
                    <a:p>
                      <a:pPr algn="ctr">
                        <a:spcAft>
                          <a:spcPts val="0"/>
                        </a:spcAft>
                      </a:pPr>
                      <a:r>
                        <a:rPr lang="en-US" sz="1050" kern="0" dirty="0">
                          <a:effectLst/>
                          <a:latin typeface="微软雅黑" panose="020B0503020204020204" pitchFamily="34" charset="-122"/>
                          <a:ea typeface="微软雅黑" panose="020B0503020204020204" pitchFamily="34" charset="-122"/>
                        </a:rPr>
                        <a:t>  </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pPr algn="ctr">
                        <a:spcAft>
                          <a:spcPts val="0"/>
                        </a:spcAft>
                      </a:pPr>
                      <a:endParaRPr lang="zh-CN" sz="105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a:spcAft>
                          <a:spcPts val="0"/>
                        </a:spcAft>
                      </a:pPr>
                      <a:r>
                        <a:rPr lang="zh-CN" sz="1050" b="1" kern="0" dirty="0" smtClean="0">
                          <a:effectLst/>
                          <a:latin typeface="微软雅黑" panose="020B0503020204020204" pitchFamily="34" charset="-122"/>
                          <a:ea typeface="微软雅黑" panose="020B0503020204020204" pitchFamily="34" charset="-122"/>
                        </a:rPr>
                        <a:t>养老</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spcAft>
                          <a:spcPts val="0"/>
                        </a:spcAft>
                      </a:pPr>
                      <a:r>
                        <a:rPr lang="zh-CN" altLang="en-US" sz="1050" b="1" kern="0" dirty="0" smtClean="0">
                          <a:effectLst/>
                          <a:latin typeface="微软雅黑" panose="020B0503020204020204" pitchFamily="34" charset="-122"/>
                          <a:ea typeface="微软雅黑" panose="020B0503020204020204" pitchFamily="34" charset="-122"/>
                        </a:rPr>
                        <a:t>医疗</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spcAft>
                          <a:spcPts val="0"/>
                        </a:spcAft>
                      </a:pPr>
                      <a:r>
                        <a:rPr lang="zh-CN" altLang="en-US" sz="1050" b="1" kern="0" dirty="0" smtClean="0">
                          <a:effectLst/>
                          <a:latin typeface="微软雅黑" panose="020B0503020204020204" pitchFamily="34" charset="-122"/>
                          <a:ea typeface="微软雅黑" panose="020B0503020204020204" pitchFamily="34" charset="-122"/>
                        </a:rPr>
                        <a:t>失业</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spcAft>
                          <a:spcPts val="0"/>
                        </a:spcAft>
                      </a:pPr>
                      <a:r>
                        <a:rPr lang="zh-CN" sz="1050" b="1" kern="0" dirty="0" smtClean="0">
                          <a:effectLst/>
                          <a:latin typeface="微软雅黑" panose="020B0503020204020204" pitchFamily="34" charset="-122"/>
                          <a:ea typeface="微软雅黑" panose="020B0503020204020204" pitchFamily="34" charset="-122"/>
                        </a:rPr>
                        <a:t>工伤</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spcAft>
                          <a:spcPts val="0"/>
                        </a:spcAft>
                      </a:pPr>
                      <a:r>
                        <a:rPr lang="zh-CN" altLang="en-US" sz="1000" b="1" kern="0" dirty="0" smtClean="0">
                          <a:effectLst/>
                          <a:latin typeface="微软雅黑" panose="020B0503020204020204" pitchFamily="34" charset="-122"/>
                          <a:ea typeface="微软雅黑" panose="020B0503020204020204" pitchFamily="34" charset="-122"/>
                        </a:rPr>
                        <a:t>生育</a:t>
                      </a:r>
                      <a:endParaRPr lang="zh-CN" sz="1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696033">
                <a:tc rowSpan="2">
                  <a:txBody>
                    <a:bodyPr/>
                    <a:lstStyle/>
                    <a:p>
                      <a:pPr algn="ctr">
                        <a:spcAft>
                          <a:spcPts val="0"/>
                        </a:spcAft>
                      </a:pPr>
                      <a:r>
                        <a:rPr lang="zh-CN" altLang="en-US" sz="1050" kern="0" dirty="0" smtClean="0">
                          <a:effectLst/>
                          <a:latin typeface="微软雅黑" panose="020B0503020204020204" pitchFamily="34" charset="-122"/>
                          <a:ea typeface="微软雅黑" panose="020B0503020204020204" pitchFamily="34" charset="-122"/>
                        </a:rPr>
                        <a:t>缴费比例</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100" b="1" kern="100" dirty="0" smtClean="0">
                          <a:effectLst/>
                          <a:latin typeface="微软雅黑" panose="020B0503020204020204" pitchFamily="34" charset="-122"/>
                          <a:ea typeface="微软雅黑" panose="020B0503020204020204" pitchFamily="34" charset="-122"/>
                        </a:rPr>
                        <a:t>单位</a:t>
                      </a:r>
                      <a:endParaRPr lang="zh-CN" sz="11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b="0" kern="0" dirty="0" smtClean="0">
                          <a:effectLst/>
                          <a:latin typeface="微软雅黑" panose="020B0503020204020204" pitchFamily="34" charset="-122"/>
                          <a:ea typeface="微软雅黑" panose="020B0503020204020204" pitchFamily="34" charset="-122"/>
                        </a:rPr>
                        <a:t>14%</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b="0" kern="0" dirty="0" smtClean="0">
                          <a:effectLst/>
                          <a:latin typeface="微软雅黑" panose="020B0503020204020204" pitchFamily="34" charset="-122"/>
                          <a:ea typeface="微软雅黑" panose="020B0503020204020204" pitchFamily="34" charset="-122"/>
                        </a:rPr>
                        <a:t>8%</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b="0" kern="0" dirty="0" smtClean="0">
                          <a:effectLst/>
                          <a:latin typeface="微软雅黑" panose="020B0503020204020204" pitchFamily="34" charset="-122"/>
                          <a:ea typeface="微软雅黑" panose="020B0503020204020204" pitchFamily="34" charset="-122"/>
                        </a:rPr>
                        <a:t>0.48%-0.8</a:t>
                      </a:r>
                      <a:r>
                        <a:rPr lang="en-US" altLang="zh-CN" sz="1050" b="0" kern="0" dirty="0" smtClean="0">
                          <a:effectLst/>
                          <a:latin typeface="微软雅黑" panose="020B0503020204020204" pitchFamily="34" charset="-122"/>
                          <a:ea typeface="微软雅黑" panose="020B0503020204020204" pitchFamily="34" charset="-122"/>
                        </a:rPr>
                        <a:t>%</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0" kern="0" dirty="0" smtClean="0">
                          <a:effectLst/>
                          <a:latin typeface="微软雅黑" panose="020B0503020204020204" pitchFamily="34" charset="-122"/>
                          <a:ea typeface="微软雅黑" panose="020B0503020204020204" pitchFamily="34" charset="-122"/>
                        </a:rPr>
                        <a:t>0.2%-1.4%</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00" b="0" kern="0" dirty="0" smtClean="0">
                          <a:effectLst/>
                          <a:latin typeface="微软雅黑" panose="020B0503020204020204" pitchFamily="34" charset="-122"/>
                          <a:ea typeface="微软雅黑" panose="020B0503020204020204" pitchFamily="34" charset="-122"/>
                        </a:rPr>
                        <a:t>0.85%</a:t>
                      </a:r>
                      <a:endParaRPr lang="zh-CN" sz="10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61993">
                <a:tc vMerge="1">
                  <a:txBody>
                    <a:bodyPr/>
                    <a:lstStyle/>
                    <a:p>
                      <a:endParaRPr lang="zh-CN" altLang="en-US"/>
                    </a:p>
                  </a:txBody>
                  <a:tcPr/>
                </a:tc>
                <a:tc>
                  <a:txBody>
                    <a:bodyPr/>
                    <a:lstStyle/>
                    <a:p>
                      <a:pPr algn="ctr">
                        <a:spcAft>
                          <a:spcPts val="0"/>
                        </a:spcAft>
                      </a:pPr>
                      <a:r>
                        <a:rPr lang="zh-CN" altLang="en-US" sz="1100" b="1" kern="100" dirty="0" smtClean="0">
                          <a:effectLst/>
                          <a:latin typeface="微软雅黑" panose="020B0503020204020204" pitchFamily="34" charset="-122"/>
                          <a:ea typeface="微软雅黑" panose="020B0503020204020204" pitchFamily="34" charset="-122"/>
                        </a:rPr>
                        <a:t>个人</a:t>
                      </a:r>
                      <a:endParaRPr lang="zh-CN" sz="11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0" kern="100" dirty="0" smtClean="0">
                          <a:effectLst/>
                          <a:latin typeface="微软雅黑" panose="020B0503020204020204" pitchFamily="34" charset="-122"/>
                          <a:ea typeface="微软雅黑" panose="020B0503020204020204" pitchFamily="34" charset="-122"/>
                        </a:rPr>
                        <a:t>8%</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0" kern="100" dirty="0" smtClean="0">
                          <a:effectLst/>
                          <a:latin typeface="微软雅黑" panose="020B0503020204020204" pitchFamily="34" charset="-122"/>
                          <a:ea typeface="微软雅黑" panose="020B0503020204020204" pitchFamily="34" charset="-122"/>
                        </a:rPr>
                        <a:t>2%</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0" kern="100" dirty="0" smtClean="0">
                          <a:effectLst/>
                          <a:latin typeface="微软雅黑" panose="020B0503020204020204" pitchFamily="34" charset="-122"/>
                          <a:ea typeface="微软雅黑" panose="020B0503020204020204" pitchFamily="34" charset="-122"/>
                        </a:rPr>
                        <a:t>0.2%</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50" b="0" kern="100" dirty="0" smtClean="0">
                          <a:effectLst/>
                          <a:latin typeface="微软雅黑" panose="020B0503020204020204" pitchFamily="34" charset="-122"/>
                          <a:ea typeface="微软雅黑" panose="020B0503020204020204" pitchFamily="34" charset="-122"/>
                        </a:rPr>
                        <a:t>0%</a:t>
                      </a:r>
                      <a:endParaRPr lang="zh-CN" sz="105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000" b="0" kern="100" dirty="0" smtClean="0">
                          <a:effectLst/>
                          <a:latin typeface="微软雅黑" panose="020B0503020204020204" pitchFamily="34" charset="-122"/>
                          <a:ea typeface="微软雅黑" panose="020B0503020204020204" pitchFamily="34" charset="-122"/>
                        </a:rPr>
                        <a:t>0%</a:t>
                      </a:r>
                      <a:endParaRPr lang="zh-CN" altLang="zh-CN" sz="10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33388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199" y="1282792"/>
            <a:ext cx="8229601" cy="467631"/>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dirty="0" smtClean="0"/>
              <a:t>住房公积金</a:t>
            </a:r>
            <a:endParaRPr lang="en-US" dirty="0"/>
          </a:p>
        </p:txBody>
      </p:sp>
      <p:sp>
        <p:nvSpPr>
          <p:cNvPr id="3" name="Text Placeholder 2"/>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2083E393-C0BF-4ED8-8545-7E4C90AFF831}" type="slidenum">
              <a:rPr lang="en-US" smtClean="0"/>
              <a:pPr/>
              <a:t>9</a:t>
            </a:fld>
            <a:endParaRPr lang="en-US" dirty="0"/>
          </a:p>
        </p:txBody>
      </p:sp>
      <p:sp>
        <p:nvSpPr>
          <p:cNvPr id="6" name="Footer Placeholder 5"/>
          <p:cNvSpPr>
            <a:spLocks noGrp="1"/>
          </p:cNvSpPr>
          <p:nvPr>
            <p:ph type="ftr" sz="quarter" idx="3"/>
          </p:nvPr>
        </p:nvSpPr>
        <p:spPr/>
        <p:txBody>
          <a:bodyPr/>
          <a:lstStyle/>
          <a:p>
            <a:r>
              <a:rPr lang="en-US" smtClean="0"/>
              <a:t>© 2018 Willis Towers Watson. All rights reserved. Proprietary and Confidential. For Willis Towers Watson and Willis Towers Watson client use only.</a:t>
            </a:r>
            <a:endParaRPr lang="en-US" dirty="0"/>
          </a:p>
        </p:txBody>
      </p:sp>
      <p:sp>
        <p:nvSpPr>
          <p:cNvPr id="7" name="TextBox 6"/>
          <p:cNvSpPr txBox="1"/>
          <p:nvPr/>
        </p:nvSpPr>
        <p:spPr>
          <a:xfrm>
            <a:off x="540612" y="1282792"/>
            <a:ext cx="8062774" cy="1754326"/>
          </a:xfrm>
          <a:prstGeom prst="rect">
            <a:avLst/>
          </a:prstGeom>
          <a:noFill/>
        </p:spPr>
        <p:txBody>
          <a:bodyPr wrap="square" rtlCol="0">
            <a:spAutoFit/>
          </a:bodyPr>
          <a:lstStyle/>
          <a:p>
            <a:r>
              <a:rPr lang="en-US" sz="1200" dirty="0">
                <a:solidFill>
                  <a:srgbClr val="FF0000"/>
                </a:solidFill>
              </a:rPr>
              <a:t>2017</a:t>
            </a:r>
            <a:r>
              <a:rPr lang="zh-TW" altLang="en-US" sz="1200" dirty="0">
                <a:solidFill>
                  <a:srgbClr val="FF0000"/>
                </a:solidFill>
              </a:rPr>
              <a:t>年</a:t>
            </a:r>
            <a:r>
              <a:rPr lang="en-US" sz="1200" dirty="0">
                <a:solidFill>
                  <a:srgbClr val="FF0000"/>
                </a:solidFill>
              </a:rPr>
              <a:t>11</a:t>
            </a:r>
            <a:r>
              <a:rPr lang="zh-TW" altLang="en-US" sz="1200" dirty="0">
                <a:solidFill>
                  <a:srgbClr val="FF0000"/>
                </a:solidFill>
              </a:rPr>
              <a:t>月</a:t>
            </a:r>
            <a:r>
              <a:rPr lang="en-US" sz="1200" dirty="0" smtClean="0">
                <a:solidFill>
                  <a:srgbClr val="FF0000"/>
                </a:solidFill>
              </a:rPr>
              <a:t>28</a:t>
            </a:r>
            <a:r>
              <a:rPr lang="zh-TW" altLang="en-US" sz="1200" dirty="0" smtClean="0">
                <a:solidFill>
                  <a:srgbClr val="FF0000"/>
                </a:solidFill>
              </a:rPr>
              <a:t>日，中华人民共和国住房和城乡建设部、财政部、人民银行、国务院港澳办、国务院台办联合印发</a:t>
            </a:r>
            <a:r>
              <a:rPr lang="en-US" altLang="zh-TW" sz="1200" dirty="0" smtClean="0">
                <a:solidFill>
                  <a:srgbClr val="FF0000"/>
                </a:solidFill>
              </a:rPr>
              <a:t>《</a:t>
            </a:r>
            <a:r>
              <a:rPr lang="zh-TW" altLang="en-US" sz="1200" dirty="0" smtClean="0">
                <a:solidFill>
                  <a:srgbClr val="FF0000"/>
                </a:solidFill>
              </a:rPr>
              <a:t>关于在内地（大陆）就业的港澳台同胞享有住房公积金待遇有关问题的意见</a:t>
            </a:r>
            <a:r>
              <a:rPr lang="en-US" altLang="zh-TW" sz="1200" dirty="0" smtClean="0">
                <a:solidFill>
                  <a:srgbClr val="FF0000"/>
                </a:solidFill>
              </a:rPr>
              <a:t>》</a:t>
            </a:r>
          </a:p>
          <a:p>
            <a:endParaRPr lang="en-US" sz="1200" dirty="0"/>
          </a:p>
          <a:p>
            <a:r>
              <a:rPr lang="en-US" altLang="zh-TW" sz="1200" dirty="0" smtClean="0"/>
              <a:t>《</a:t>
            </a:r>
            <a:r>
              <a:rPr lang="zh-TW" altLang="en-US" sz="1200" dirty="0" smtClean="0"/>
              <a:t>意见</a:t>
            </a:r>
            <a:r>
              <a:rPr lang="en-US" altLang="zh-TW" sz="1200" dirty="0" smtClean="0"/>
              <a:t>》</a:t>
            </a:r>
            <a:r>
              <a:rPr lang="zh-TW" altLang="en-US" sz="1200" dirty="0" smtClean="0"/>
              <a:t>规定在内地（大陆）就业的港澳台企业职工，均可按照</a:t>
            </a:r>
            <a:r>
              <a:rPr lang="en-US" altLang="zh-TW" sz="1200" dirty="0" smtClean="0"/>
              <a:t>《</a:t>
            </a:r>
            <a:r>
              <a:rPr lang="zh-TW" altLang="en-US" sz="1200" dirty="0" smtClean="0"/>
              <a:t>住房公积金管理条例</a:t>
            </a:r>
            <a:r>
              <a:rPr lang="en-US" altLang="zh-TW" sz="1200" dirty="0" smtClean="0"/>
              <a:t>》</a:t>
            </a:r>
            <a:r>
              <a:rPr lang="zh-TW" altLang="en-US" sz="1200" dirty="0" smtClean="0"/>
              <a:t>和相关政策的规定缴存住房公积金。缴存基数、缴存比例、办理流程等实行与内地（大陆）缴存职工一致的政策规定。已缴存住房公积金的港澳台企业职工，与内地（大陆）缴存职工同等享有提取个人住房贷款等权力。在内地（大陆）跨城市就业的，可以办理住房公积金异地转移接续。与用人单位解除或终止劳动合同（聘用）关系并返回港澳台的，还可以按照相关规定提取个人住房公积金账户余额。</a:t>
            </a:r>
            <a:endParaRPr lang="en-US" sz="1200" dirty="0"/>
          </a:p>
          <a:p>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281908011"/>
              </p:ext>
            </p:extLst>
          </p:nvPr>
        </p:nvGraphicFramePr>
        <p:xfrm>
          <a:off x="540612" y="2955652"/>
          <a:ext cx="8062774" cy="3051421"/>
        </p:xfrm>
        <a:graphic>
          <a:graphicData uri="http://schemas.openxmlformats.org/drawingml/2006/table">
            <a:tbl>
              <a:tblPr firstRow="1" firstCol="1" bandRow="1">
                <a:tableStyleId>{5C22544A-7EE6-4342-B048-85BDC9FD1C3A}</a:tableStyleId>
              </a:tblPr>
              <a:tblGrid>
                <a:gridCol w="393237"/>
                <a:gridCol w="1081232"/>
                <a:gridCol w="1210491"/>
                <a:gridCol w="1903777"/>
                <a:gridCol w="2045653"/>
                <a:gridCol w="1428384"/>
              </a:tblGrid>
              <a:tr h="303528">
                <a:tc>
                  <a:txBody>
                    <a:bodyPr/>
                    <a:lstStyle/>
                    <a:p>
                      <a:pPr algn="ctr">
                        <a:lnSpc>
                          <a:spcPct val="115000"/>
                        </a:lnSpc>
                        <a:spcAft>
                          <a:spcPts val="1000"/>
                        </a:spcAft>
                      </a:pPr>
                      <a:r>
                        <a:rPr lang="zh-TW" sz="1000" kern="100" dirty="0" smtClean="0">
                          <a:effectLst/>
                        </a:rPr>
                        <a:t>地区</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ctr">
                        <a:lnSpc>
                          <a:spcPct val="115000"/>
                        </a:lnSpc>
                        <a:spcAft>
                          <a:spcPts val="1000"/>
                        </a:spcAft>
                      </a:pPr>
                      <a:r>
                        <a:rPr lang="zh-TW" sz="1000" kern="100" smtClean="0">
                          <a:effectLst/>
                        </a:rPr>
                        <a:t>缴存基数</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ctr">
                        <a:lnSpc>
                          <a:spcPct val="115000"/>
                        </a:lnSpc>
                        <a:spcAft>
                          <a:spcPts val="1000"/>
                        </a:spcAft>
                      </a:pPr>
                      <a:r>
                        <a:rPr lang="zh-TW" sz="1000" kern="100" smtClean="0">
                          <a:effectLst/>
                        </a:rPr>
                        <a:t>缴存比例</a:t>
                      </a:r>
                      <a:endParaRPr lang="en-US" sz="1000" kern="100">
                        <a:effectLst/>
                        <a:latin typeface="Arial" panose="020B0604020202020204" pitchFamily="34" charset="0"/>
                        <a:ea typeface="SimSun" panose="02010600030101010101" pitchFamily="2" charset="-122"/>
                      </a:endParaRPr>
                    </a:p>
                  </a:txBody>
                  <a:tcPr marL="29814" marR="29814" marT="0" marB="0" anchor="ctr"/>
                </a:tc>
                <a:tc>
                  <a:txBody>
                    <a:bodyPr/>
                    <a:lstStyle/>
                    <a:p>
                      <a:pPr algn="ctr">
                        <a:lnSpc>
                          <a:spcPct val="115000"/>
                        </a:lnSpc>
                        <a:spcAft>
                          <a:spcPts val="1000"/>
                        </a:spcAft>
                      </a:pPr>
                      <a:r>
                        <a:rPr lang="zh-TW" sz="1000" kern="100" dirty="0" smtClean="0">
                          <a:effectLst/>
                        </a:rPr>
                        <a:t>办理流程</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ctr">
                        <a:lnSpc>
                          <a:spcPct val="115000"/>
                        </a:lnSpc>
                        <a:spcAft>
                          <a:spcPts val="1000"/>
                        </a:spcAft>
                      </a:pPr>
                      <a:r>
                        <a:rPr lang="zh-TW" sz="1000" kern="100" dirty="0">
                          <a:effectLst/>
                        </a:rPr>
                        <a:t>提取要求</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ctr">
                        <a:lnSpc>
                          <a:spcPct val="115000"/>
                        </a:lnSpc>
                        <a:spcAft>
                          <a:spcPts val="1000"/>
                        </a:spcAft>
                      </a:pPr>
                      <a:r>
                        <a:rPr lang="zh-TW" sz="1000" kern="100" smtClean="0">
                          <a:effectLst/>
                        </a:rPr>
                        <a:t>备注</a:t>
                      </a:r>
                      <a:endParaRPr lang="en-US" sz="1000" kern="100" dirty="0">
                        <a:effectLst/>
                        <a:latin typeface="Arial" panose="020B0604020202020204" pitchFamily="34" charset="0"/>
                        <a:ea typeface="SimSun" panose="02010600030101010101" pitchFamily="2" charset="-122"/>
                      </a:endParaRPr>
                    </a:p>
                  </a:txBody>
                  <a:tcPr marL="29814" marR="29814" marT="0" marB="0" anchor="ctr"/>
                </a:tc>
              </a:tr>
              <a:tr h="2747893">
                <a:tc>
                  <a:txBody>
                    <a:bodyPr/>
                    <a:lstStyle/>
                    <a:p>
                      <a:pPr algn="just">
                        <a:lnSpc>
                          <a:spcPct val="115000"/>
                        </a:lnSpc>
                        <a:spcAft>
                          <a:spcPts val="1000"/>
                        </a:spcAft>
                      </a:pPr>
                      <a:r>
                        <a:rPr lang="zh-TW" sz="1000" kern="100" smtClean="0">
                          <a:effectLst/>
                        </a:rPr>
                        <a:t>广州</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just">
                        <a:lnSpc>
                          <a:spcPct val="115000"/>
                        </a:lnSpc>
                        <a:spcAft>
                          <a:spcPts val="1000"/>
                        </a:spcAft>
                      </a:pPr>
                      <a:r>
                        <a:rPr lang="zh-TW" sz="1000" kern="100" dirty="0" smtClean="0">
                          <a:effectLst/>
                        </a:rPr>
                        <a:t>缴存基数：职工月平均工资</a:t>
                      </a:r>
                      <a:endParaRPr lang="en-US" sz="1000" kern="100" dirty="0">
                        <a:effectLst/>
                      </a:endParaRPr>
                    </a:p>
                    <a:p>
                      <a:pPr algn="just">
                        <a:lnSpc>
                          <a:spcPct val="115000"/>
                        </a:lnSpc>
                        <a:spcAft>
                          <a:spcPts val="1000"/>
                        </a:spcAft>
                      </a:pPr>
                      <a:r>
                        <a:rPr lang="en-US" sz="1000" kern="100" dirty="0" smtClean="0">
                          <a:effectLst/>
                        </a:rPr>
                        <a:t>2017</a:t>
                      </a:r>
                      <a:r>
                        <a:rPr lang="zh-TW" sz="1000" kern="100" dirty="0" smtClean="0">
                          <a:effectLst/>
                        </a:rPr>
                        <a:t>年住房公积金缴存基数上限：</a:t>
                      </a:r>
                      <a:r>
                        <a:rPr lang="en-US" sz="1000" kern="100" dirty="0" smtClean="0">
                          <a:effectLst/>
                        </a:rPr>
                        <a:t> 2016</a:t>
                      </a:r>
                      <a:r>
                        <a:rPr lang="zh-TW" sz="1000" kern="100" dirty="0" smtClean="0">
                          <a:effectLst/>
                        </a:rPr>
                        <a:t>年城镇非私营单位在岗职工月平均工资的</a:t>
                      </a:r>
                      <a:r>
                        <a:rPr lang="en-US" sz="1000" kern="100" dirty="0" smtClean="0">
                          <a:effectLst/>
                        </a:rPr>
                        <a:t>3</a:t>
                      </a:r>
                      <a:r>
                        <a:rPr lang="zh-TW" sz="1000" kern="100" dirty="0">
                          <a:effectLst/>
                        </a:rPr>
                        <a:t>倍，即</a:t>
                      </a:r>
                      <a:r>
                        <a:rPr lang="en-US" sz="1000" kern="100" dirty="0">
                          <a:effectLst/>
                        </a:rPr>
                        <a:t>22,275</a:t>
                      </a:r>
                      <a:r>
                        <a:rPr lang="zh-TW" sz="1000" kern="100" dirty="0">
                          <a:effectLst/>
                        </a:rPr>
                        <a:t>元</a:t>
                      </a:r>
                      <a:endParaRPr lang="en-US" sz="1000" kern="100" dirty="0">
                        <a:effectLst/>
                      </a:endParaRPr>
                    </a:p>
                    <a:p>
                      <a:pPr algn="just">
                        <a:lnSpc>
                          <a:spcPct val="115000"/>
                        </a:lnSpc>
                        <a:spcAft>
                          <a:spcPts val="1000"/>
                        </a:spcAft>
                      </a:pPr>
                      <a:r>
                        <a:rPr lang="en-US" sz="1000" kern="100" dirty="0" smtClean="0">
                          <a:effectLst/>
                        </a:rPr>
                        <a:t>2017</a:t>
                      </a:r>
                      <a:r>
                        <a:rPr lang="zh-TW" sz="1000" kern="100" dirty="0" smtClean="0">
                          <a:effectLst/>
                        </a:rPr>
                        <a:t>年住房公积金缴存基数下限：广州市现行最低工资标准</a:t>
                      </a:r>
                      <a:r>
                        <a:rPr lang="en-US" sz="1000" kern="100" dirty="0" smtClean="0">
                          <a:effectLst/>
                        </a:rPr>
                        <a:t>1,895</a:t>
                      </a:r>
                      <a:r>
                        <a:rPr lang="zh-TW" sz="1000" kern="100" dirty="0">
                          <a:effectLst/>
                        </a:rPr>
                        <a:t>元</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just">
                        <a:lnSpc>
                          <a:spcPct val="115000"/>
                        </a:lnSpc>
                        <a:spcAft>
                          <a:spcPts val="1000"/>
                        </a:spcAft>
                      </a:pPr>
                      <a:r>
                        <a:rPr lang="zh-TW" sz="1000" kern="100" dirty="0" smtClean="0">
                          <a:effectLst/>
                        </a:rPr>
                        <a:t>缴存比例：</a:t>
                      </a:r>
                      <a:r>
                        <a:rPr lang="en-US" sz="1000" kern="100" dirty="0" smtClean="0">
                          <a:effectLst/>
                        </a:rPr>
                        <a:t>5</a:t>
                      </a:r>
                      <a:r>
                        <a:rPr lang="en-US" sz="1000" kern="100" dirty="0">
                          <a:effectLst/>
                        </a:rPr>
                        <a:t>%</a:t>
                      </a:r>
                      <a:r>
                        <a:rPr lang="zh-TW" sz="1000" kern="100" dirty="0">
                          <a:effectLst/>
                        </a:rPr>
                        <a:t>—</a:t>
                      </a:r>
                      <a:r>
                        <a:rPr lang="en-US" sz="1000" kern="100" dirty="0">
                          <a:effectLst/>
                        </a:rPr>
                        <a:t>12%</a:t>
                      </a:r>
                    </a:p>
                    <a:p>
                      <a:pPr algn="just">
                        <a:lnSpc>
                          <a:spcPct val="115000"/>
                        </a:lnSpc>
                        <a:spcAft>
                          <a:spcPts val="1000"/>
                        </a:spcAft>
                      </a:pPr>
                      <a:r>
                        <a:rPr lang="en-US" sz="1000" kern="100" dirty="0">
                          <a:effectLst/>
                        </a:rPr>
                        <a:t> </a:t>
                      </a:r>
                    </a:p>
                    <a:p>
                      <a:pPr algn="just">
                        <a:lnSpc>
                          <a:spcPct val="115000"/>
                        </a:lnSpc>
                        <a:spcAft>
                          <a:spcPts val="1000"/>
                        </a:spcAft>
                      </a:pPr>
                      <a:r>
                        <a:rPr lang="zh-TW" sz="1000" kern="100" dirty="0" smtClean="0">
                          <a:effectLst/>
                        </a:rPr>
                        <a:t>企业可根据自身经济情况</a:t>
                      </a:r>
                      <a:r>
                        <a:rPr lang="en-US" sz="1000" kern="100" dirty="0" smtClean="0">
                          <a:effectLst/>
                        </a:rPr>
                        <a:t>, </a:t>
                      </a:r>
                      <a:r>
                        <a:rPr lang="zh-TW" sz="1000" kern="100" dirty="0" smtClean="0">
                          <a:effectLst/>
                        </a:rPr>
                        <a:t>在规定范围内确定具体缴存比例，个人缴存比例应等于或高于单位缴存比例</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marL="342900" lvl="0" indent="-342900" algn="just">
                        <a:spcAft>
                          <a:spcPts val="0"/>
                        </a:spcAft>
                        <a:buFont typeface="Microsoft YaHei" panose="020B0503020204020204" pitchFamily="34" charset="-122"/>
                        <a:buChar char="-"/>
                      </a:pPr>
                      <a:r>
                        <a:rPr lang="zh-TW" sz="1000" kern="100" dirty="0" smtClean="0">
                          <a:effectLst/>
                        </a:rPr>
                        <a:t>单位应到管理中心办理住房公积金缴存登记。</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新设立的单位应自设立之日起</a:t>
                      </a:r>
                      <a:r>
                        <a:rPr lang="en-US" sz="1000" kern="100" dirty="0" smtClean="0">
                          <a:effectLst/>
                        </a:rPr>
                        <a:t>30</a:t>
                      </a:r>
                      <a:r>
                        <a:rPr lang="zh-TW" sz="1000" kern="100" dirty="0" smtClean="0">
                          <a:effectLst/>
                        </a:rPr>
                        <a:t>日内到管理中心办理住房公积金缴存登记。</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单位办理住房公积金缴存登记，应持单位法人证书副本、营业执照副本或者单位设立批准文件。</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单位应在办理完成住房公积金缴存登记之日起</a:t>
                      </a:r>
                      <a:r>
                        <a:rPr lang="en-US" sz="1000" kern="100" dirty="0" smtClean="0">
                          <a:effectLst/>
                        </a:rPr>
                        <a:t>20</a:t>
                      </a:r>
                      <a:r>
                        <a:rPr lang="zh-TW" sz="1000" kern="100" dirty="0" smtClean="0">
                          <a:effectLst/>
                        </a:rPr>
                        <a:t>日内为职工办理住房公积金账户设立手续。</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单位录用职工，应自录用之日起</a:t>
                      </a:r>
                      <a:r>
                        <a:rPr lang="en-US" sz="1000" kern="100" dirty="0" smtClean="0">
                          <a:effectLst/>
                        </a:rPr>
                        <a:t>30</a:t>
                      </a:r>
                      <a:r>
                        <a:rPr lang="zh-TW" sz="1000" kern="100" dirty="0" smtClean="0">
                          <a:effectLst/>
                        </a:rPr>
                        <a:t>日内为职工办理住房公积金账户设立手续。</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每个职工只能有一个住房公积金账户。</a:t>
                      </a:r>
                      <a:endParaRPr lang="en-US" sz="1000" kern="100" dirty="0">
                        <a:effectLst/>
                        <a:latin typeface="Calibri" panose="020F0502020204030204" pitchFamily="34" charset="0"/>
                        <a:ea typeface="SimSun" panose="02010600030101010101" pitchFamily="2" charset="-122"/>
                        <a:cs typeface="Arial" panose="020B0604020202020204" pitchFamily="34" charset="0"/>
                      </a:endParaRPr>
                    </a:p>
                  </a:txBody>
                  <a:tcPr marL="29814" marR="29814" marT="0" marB="0" anchor="ctr"/>
                </a:tc>
                <a:tc>
                  <a:txBody>
                    <a:bodyPr/>
                    <a:lstStyle/>
                    <a:p>
                      <a:pPr algn="just">
                        <a:lnSpc>
                          <a:spcPct val="115000"/>
                        </a:lnSpc>
                        <a:spcAft>
                          <a:spcPts val="1000"/>
                        </a:spcAft>
                      </a:pPr>
                      <a:r>
                        <a:rPr lang="zh-TW" sz="1000" kern="100" dirty="0" smtClean="0">
                          <a:effectLst/>
                        </a:rPr>
                        <a:t>职工有下列情形之一的，可以提取本人住房公积金账户中的储存余额：</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购买、建造自住住房或者翻建、大修具有所有权的自住住房；</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离休、退休；</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完全丧失劳动能力，并且与所在单位终止劳动关系；</a:t>
                      </a:r>
                      <a:endParaRPr lang="en-US" sz="1000" kern="100" dirty="0">
                        <a:effectLst/>
                      </a:endParaRPr>
                    </a:p>
                    <a:p>
                      <a:pPr marL="342900" lvl="0" indent="-342900" algn="just">
                        <a:spcAft>
                          <a:spcPts val="0"/>
                        </a:spcAft>
                        <a:buFont typeface="Microsoft YaHei" panose="020B0503020204020204" pitchFamily="34" charset="-122"/>
                        <a:buChar char="-"/>
                      </a:pPr>
                      <a:r>
                        <a:rPr lang="zh-TW" sz="1000" kern="100" dirty="0" smtClean="0">
                          <a:effectLst/>
                        </a:rPr>
                        <a:t>户口迁出本市或者出境定居。</a:t>
                      </a:r>
                      <a:endParaRPr lang="en-US" sz="1000" kern="100" dirty="0">
                        <a:effectLst/>
                      </a:endParaRPr>
                    </a:p>
                    <a:p>
                      <a:pPr algn="just">
                        <a:lnSpc>
                          <a:spcPct val="115000"/>
                        </a:lnSpc>
                        <a:spcAft>
                          <a:spcPts val="1000"/>
                        </a:spcAft>
                      </a:pPr>
                      <a:r>
                        <a:rPr lang="zh-TW" sz="1000" kern="100" dirty="0" smtClean="0">
                          <a:effectLst/>
                        </a:rPr>
                        <a:t>职工死亡或者被宣告死亡的，职工的继承人或者受遗赠人可以提取该职工的住房公积金账户中的储存余额。</a:t>
                      </a:r>
                      <a:endParaRPr lang="en-US" sz="1000" kern="100" dirty="0">
                        <a:effectLst/>
                        <a:latin typeface="Arial" panose="020B0604020202020204" pitchFamily="34" charset="0"/>
                        <a:ea typeface="SimSun" panose="02010600030101010101" pitchFamily="2" charset="-122"/>
                      </a:endParaRPr>
                    </a:p>
                  </a:txBody>
                  <a:tcPr marL="29814" marR="29814" marT="0" marB="0" anchor="ctr"/>
                </a:tc>
                <a:tc>
                  <a:txBody>
                    <a:bodyPr/>
                    <a:lstStyle/>
                    <a:p>
                      <a:pPr algn="just">
                        <a:lnSpc>
                          <a:spcPct val="115000"/>
                        </a:lnSpc>
                        <a:spcAft>
                          <a:spcPts val="1000"/>
                        </a:spcAft>
                      </a:pPr>
                      <a:r>
                        <a:rPr lang="zh-TW" sz="1000" kern="100" dirty="0" smtClean="0">
                          <a:effectLst/>
                        </a:rPr>
                        <a:t>根据《广州市个人自愿缴存使用住房公积金办法》规定，在本市就业台港澳人员可以个人身份缴存住房公积金。与普通企业职工不同的是，自愿缴存公积金的缴存比例下限为</a:t>
                      </a:r>
                      <a:r>
                        <a:rPr lang="en-US" sz="1000" kern="100" dirty="0" smtClean="0">
                          <a:effectLst/>
                        </a:rPr>
                        <a:t>10</a:t>
                      </a:r>
                      <a:r>
                        <a:rPr lang="en-US" sz="1000" kern="100" dirty="0">
                          <a:effectLst/>
                        </a:rPr>
                        <a:t>%</a:t>
                      </a:r>
                      <a:r>
                        <a:rPr lang="zh-TW" sz="1000" kern="100" dirty="0">
                          <a:effectLst/>
                        </a:rPr>
                        <a:t>。</a:t>
                      </a:r>
                      <a:endParaRPr lang="en-US" sz="1000" kern="100" dirty="0">
                        <a:effectLst/>
                      </a:endParaRPr>
                    </a:p>
                    <a:p>
                      <a:pPr algn="just">
                        <a:lnSpc>
                          <a:spcPct val="115000"/>
                        </a:lnSpc>
                        <a:spcAft>
                          <a:spcPts val="1000"/>
                        </a:spcAft>
                      </a:pPr>
                      <a:r>
                        <a:rPr lang="zh-TW" sz="1000" kern="100" dirty="0" smtClean="0">
                          <a:effectLst/>
                        </a:rPr>
                        <a:t>港澳台企业职工与用人单位解除或终止劳动合同（聘用）关系并返回港澳台的，可以按照相关规定提取个人住房公积金账户余额</a:t>
                      </a:r>
                      <a:endParaRPr lang="en-US" sz="1000" kern="100" dirty="0">
                        <a:effectLst/>
                        <a:latin typeface="Arial" panose="020B0604020202020204" pitchFamily="34" charset="0"/>
                        <a:ea typeface="SimSun" panose="02010600030101010101" pitchFamily="2" charset="-122"/>
                      </a:endParaRPr>
                    </a:p>
                  </a:txBody>
                  <a:tcPr marL="29814" marR="29814" marT="0" marB="0" anchor="ctr"/>
                </a:tc>
              </a:tr>
            </a:tbl>
          </a:graphicData>
        </a:graphic>
      </p:graphicFrame>
    </p:spTree>
    <p:extLst>
      <p:ext uri="{BB962C8B-B14F-4D97-AF65-F5344CB8AC3E}">
        <p14:creationId xmlns:p14="http://schemas.microsoft.com/office/powerpoint/2010/main" val="26152025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10.xml><?xml version="1.0" encoding="utf-8"?>
<p:tagLst xmlns:a="http://schemas.openxmlformats.org/drawingml/2006/main" xmlns:r="http://schemas.openxmlformats.org/officeDocument/2006/relationships" xmlns:p="http://schemas.openxmlformats.org/presentationml/2006/main">
  <p:tag name="WT_DELETETEXT" val="YES"/>
</p:tagLst>
</file>

<file path=ppt/tags/tag11.xml><?xml version="1.0" encoding="utf-8"?>
<p:tagLst xmlns:a="http://schemas.openxmlformats.org/drawingml/2006/main" xmlns:r="http://schemas.openxmlformats.org/officeDocument/2006/relationships" xmlns:p="http://schemas.openxmlformats.org/presentationml/2006/main">
  <p:tag name="WT_DELETETEXT" val="NO"/>
</p:tagLst>
</file>

<file path=ppt/tags/tag12.xml><?xml version="1.0" encoding="utf-8"?>
<p:tagLst xmlns:a="http://schemas.openxmlformats.org/drawingml/2006/main" xmlns:r="http://schemas.openxmlformats.org/officeDocument/2006/relationships" xmlns:p="http://schemas.openxmlformats.org/presentationml/2006/main">
  <p:tag name="WT_DIALOGNAME" val="Final Slide"/>
  <p:tag name="WT_SHORTNAME" val="BASIC"/>
  <p:tag name="WT_ASSOCIATEDSLIDES" val=""/>
  <p:tag name="WT_INNEWPRESENTATION" val="NO"/>
  <p:tag name="WT_ONINSERTSLIDEDLG" val="YES"/>
</p:tagLst>
</file>

<file path=ppt/tags/tag13.xml><?xml version="1.0" encoding="utf-8"?>
<p:tagLst xmlns:a="http://schemas.openxmlformats.org/drawingml/2006/main" xmlns:r="http://schemas.openxmlformats.org/officeDocument/2006/relationships" xmlns:p="http://schemas.openxmlformats.org/presentationml/2006/main">
  <p:tag name="WT_DELETETEXT" val="YES"/>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WT_DELETETEXT" val="YES"/>
</p:tagLst>
</file>

<file path=ppt/tags/tag5.xml><?xml version="1.0" encoding="utf-8"?>
<p:tagLst xmlns:a="http://schemas.openxmlformats.org/drawingml/2006/main" xmlns:r="http://schemas.openxmlformats.org/officeDocument/2006/relationships" xmlns:p="http://schemas.openxmlformats.org/presentationml/2006/main">
  <p:tag name="WT_DELETETEXT" val="YES"/>
</p:tagLst>
</file>

<file path=ppt/tags/tag6.xml><?xml version="1.0" encoding="utf-8"?>
<p:tagLst xmlns:a="http://schemas.openxmlformats.org/drawingml/2006/main" xmlns:r="http://schemas.openxmlformats.org/officeDocument/2006/relationships" xmlns:p="http://schemas.openxmlformats.org/presentationml/2006/main">
  <p:tag name="WT_DELETETEXT" val="YES"/>
</p:tagLst>
</file>

<file path=ppt/tags/tag7.xml><?xml version="1.0" encoding="utf-8"?>
<p:tagLst xmlns:a="http://schemas.openxmlformats.org/drawingml/2006/main" xmlns:r="http://schemas.openxmlformats.org/officeDocument/2006/relationships" xmlns:p="http://schemas.openxmlformats.org/presentationml/2006/main">
  <p:tag name="WT_DELETETEXT" val="YES"/>
</p:tagLst>
</file>

<file path=ppt/tags/tag8.xml><?xml version="1.0" encoding="utf-8"?>
<p:tagLst xmlns:a="http://schemas.openxmlformats.org/drawingml/2006/main" xmlns:r="http://schemas.openxmlformats.org/officeDocument/2006/relationships" xmlns:p="http://schemas.openxmlformats.org/presentationml/2006/main">
  <p:tag name="WT_DIALOGNAME" val=""/>
  <p:tag name="WT_SHORTNAME" val=""/>
  <p:tag name="WT_ASSOCIATEDSLIDES" val=""/>
  <p:tag name="WT_INNEWPRESENTATION" val="YES"/>
  <p:tag name="WT_ONINSERTSLIDEDLG" val="NO"/>
</p:tagLst>
</file>

<file path=ppt/tags/tag9.xml><?xml version="1.0" encoding="utf-8"?>
<p:tagLst xmlns:a="http://schemas.openxmlformats.org/drawingml/2006/main" xmlns:r="http://schemas.openxmlformats.org/officeDocument/2006/relationships" xmlns:p="http://schemas.openxmlformats.org/presentationml/2006/main">
  <p:tag name="WT_DELETETEXT"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TotalTime>
  <Words>4397</Words>
  <Application>Microsoft Office PowerPoint</Application>
  <PresentationFormat>On-screen Show (4:3)</PresentationFormat>
  <Paragraphs>301</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宋体</vt:lpstr>
      <vt:lpstr>宋体</vt:lpstr>
      <vt:lpstr>Microsoft YaHei</vt:lpstr>
      <vt:lpstr>Microsoft YaHei</vt:lpstr>
      <vt:lpstr>Arial</vt:lpstr>
      <vt:lpstr>Calibri</vt:lpstr>
      <vt:lpstr>Times New Roman</vt:lpstr>
      <vt:lpstr>Wingdings</vt:lpstr>
      <vt:lpstr>WTW</vt:lpstr>
      <vt:lpstr>“大众创业、万众创新”的国家战略背景下港人的机遇与挑战</vt:lpstr>
      <vt:lpstr>“大众创业，万众创新”的轨迹 </vt:lpstr>
      <vt:lpstr>PowerPoint Presentation</vt:lpstr>
      <vt:lpstr> 不完善的员工管理制度会给初创企业带来很大的负面影响</vt:lpstr>
      <vt:lpstr>有格局和会管理的企业是让员工在工作时间高效工作</vt:lpstr>
      <vt:lpstr>办理社会保险是企业的法定义务</vt:lpstr>
      <vt:lpstr>香港政府致力于争取港澳台人员享有同等社会保障权利</vt:lpstr>
      <vt:lpstr>政策细则 – 广州市 </vt:lpstr>
      <vt:lpstr>住房公积金</vt:lpstr>
      <vt:lpstr> 广州社保2017-2018</vt:lpstr>
      <vt:lpstr>广州地区社保2017-2018</vt:lpstr>
      <vt:lpstr>广州地区社保2017-2018</vt:lpstr>
      <vt:lpstr>谢谢！</vt:lpstr>
    </vt:vector>
  </TitlesOfParts>
  <Company>Willis Towers Watson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Winnie Zhao (Ben/Ret, Beijing)</dc:creator>
  <cp:lastModifiedBy>Winnie Zhao (Ben/Ret, Beijing)</cp:lastModifiedBy>
  <cp:revision>106</cp:revision>
  <cp:lastPrinted>2017-01-10T23:11:46Z</cp:lastPrinted>
  <dcterms:created xsi:type="dcterms:W3CDTF">2018-01-11T11:35:23Z</dcterms:created>
  <dcterms:modified xsi:type="dcterms:W3CDTF">2018-01-17T05:40:25Z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ies>
</file>